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3"/>
  </p:notesMasterIdLst>
  <p:sldIdLst>
    <p:sldId id="445" r:id="rId5"/>
    <p:sldId id="298" r:id="rId6"/>
    <p:sldId id="446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47" r:id="rId24"/>
    <p:sldId id="464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67" r:id="rId33"/>
    <p:sldId id="468" r:id="rId34"/>
    <p:sldId id="469" r:id="rId35"/>
    <p:sldId id="470" r:id="rId36"/>
    <p:sldId id="471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40" r:id="rId78"/>
    <p:sldId id="341" r:id="rId79"/>
    <p:sldId id="342" r:id="rId80"/>
    <p:sldId id="343" r:id="rId81"/>
    <p:sldId id="344" r:id="rId82"/>
    <p:sldId id="345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Objects="1">
      <p:cViewPr varScale="1">
        <p:scale>
          <a:sx n="165" d="100"/>
          <a:sy n="165" d="100"/>
        </p:scale>
        <p:origin x="664" y="160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77B4AC-4AB2-3945-AEAD-0A69CD1AD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959AE-2AA5-274B-BADE-DB1389D48A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482131-87C4-FF4C-A7D4-C598652B9BCE}" type="datetimeFigureOut">
              <a:rPr lang="en-US" altLang="en-US"/>
              <a:pPr>
                <a:defRPr/>
              </a:pPr>
              <a:t>11/4/21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04311A-0497-E945-8EAB-CF473533C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AFA4C47-0967-554E-A815-58922FCB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D4F70-B5BF-A349-836A-274AD026E3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3A56-0553-2F41-833A-C2C12EECC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0D5A0D-B52B-9A44-8B5D-C29109F5D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1AF71E1-FF73-E140-9718-FBD9515644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DDA51-E482-A744-9AA2-72BEA5E47A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42C18C46-0893-DB4A-A4E7-B3D2ACD73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7308CC1-F35C-AC41-BFCB-B808704D883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9C80414-9E3F-3A42-84C6-91712F4020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662D641-3710-8E44-9E5E-65487C2A87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0A33EEA1-1C73-E340-99B0-A2330548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4A81A16-698B-0B4B-8101-A684DEAF9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223E1D63-B9BA-8B46-8A0B-A270CFE345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BBE6235F-5BE0-8741-8984-C6984C91A1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908294B9-D11E-E142-B254-7130BE783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2901547-A5E4-D842-B853-3A20279A6F2A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DD8796E2-CD93-BF4A-B2C6-D59030714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59A7753-351A-D141-8E36-C1ECA92A08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9861101-1CF7-E24B-B9E3-9C16DBF6B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CABAA06-CDE6-2D4D-B26A-C8269958050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7F4CE6E-CF60-1F4D-BB5B-BB28E3FE5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D56B9A2-D2CD-0245-AAF6-1D0A26444D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CA96249-0856-0E4A-8C38-4512A227E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616AFBA-3A48-E74A-8454-67CBCD200EE6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62E02F6B-BAB6-9F47-852B-42F9E1F57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05A6D3C3-D6E1-FB46-B8F5-5DB72633B6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6C18B33-8E3F-A645-A48D-B2245108D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1375365-C239-E744-AA11-272588E96066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8D121795-762C-5048-9669-BA7679DC9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477BE8BE-AE71-CF49-B625-89F4F1AE6F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1E37FCDD-1C33-F84C-AF66-067D2D7B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C1747FB-24C6-884B-B0F0-5ABAE3CAAB1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AABA2BD-27D1-F04C-B504-4EF15CF891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33644C6-BC6D-A848-B691-A1883F9F7B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AD09B6C4-0D6E-174A-B950-9C3771AF1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AC1AF04-0F06-5B46-9C18-93D76C4307A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64E51DF-9A3D-684A-B408-16AAE5E0C1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89B77F5F-7E86-D441-91D1-1BB10CF900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CDA544B5-2EFB-1645-B306-8F7A9499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5E75D78-2D2A-9247-8FDE-976AD52D9D7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4865C72F-8070-D244-8E79-AC850EC151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E3C4EAF4-0B5A-664C-AF95-E6FE1DC5E9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5463FFA6-FAE9-CE49-B918-063831530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531CFA1-AFBB-8149-A50B-EE6BFB7196B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DCC80BF-16B9-A944-B794-A7B9BA3363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096B696-163E-584F-AC3D-DC07A726EA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C16279AE-A918-0940-82EE-6557B3592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268A6122-29F7-4A4C-B165-1F792DE94BC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79D5D554-C836-A048-9DC0-E1801A2CE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98095238-1C52-5449-910F-9E17AC545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1D4218C4-D159-D743-9349-4E484440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3459282-B44B-544B-908D-20A063CA771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19FAB189-C2CF-AC49-97BF-C144742FC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02351D4F-F62A-A14C-9CC4-1374F1724C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9E569F66-4E60-084C-B631-1218DF642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55727E6-0000-9949-BF96-96D28C1BFB5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1EE1F232-1308-3540-A0FF-F29D5BF797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F9E8BFE4-B46E-924D-914A-4E80A813F4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C62186A6-5CEE-4047-A3BE-E76E83C0E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C334A9A-069B-174E-837C-D39977636B9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B5FE683E-1887-1347-BA48-133A8A486C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4D721534-7ABC-1E41-B76C-4BD4496528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7E20EDB7-99FC-AA4B-ABB8-790C94928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69A674D-8F76-5F42-8816-1BDAAFD3F96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3D63CCCE-E2EC-E64F-B458-AAF1F74FC5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6A4C60E9-D834-5A40-88E7-9532BCCB9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3F14273B-F8B5-614B-BB71-28FAE0C06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F2BFCC3-64F6-AA4A-9CC0-36F4C89C31D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5AE1665F-30B5-4142-8259-C2EE0F4BC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76671DE5-9777-C74A-A593-85BBC2C0F5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A0A21E0B-0A5E-534A-94D4-F5BC52CC4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471E166-4950-B545-ABFC-49DD255D8B8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24AD2EA9-39A4-194D-808D-98BBE951DE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92F5418C-7B46-B945-A655-35E46709E7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8D345D6B-6FDE-574A-8465-A56218987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026AC60-692F-C644-8E4F-FF3D4F7C3F01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C74B3F91-85D7-8541-94BE-7B62697BBF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6A8BCC83-AECC-324B-8766-AE2B1F2827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BCFA08B9-4787-494A-90C8-DF940AC8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E065E5D-DC37-294A-B1BB-E4879EBF7B04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6BA9B988-2D62-B54B-BAE8-6337CEB241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287C98B9-D135-4247-A40B-7B7990D3D1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BEECEE5B-D28A-3A49-8B70-282B3404E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C1F0274-98C6-CC4B-8835-ADFFDA6D3D9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FEE0948F-6F69-EB44-AB72-690FFAEBBA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F85DA09E-78A7-1D46-B1BF-6C476F7BB7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34B69271-87B2-B848-BEDC-B0D75619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BCADFE0-1A54-8941-BEC8-5B16119F229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4EE4435E-B602-A448-AEA6-DB6F32F0A9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3D6FBD61-B481-BB49-8398-DBCFA7F0C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659F01E-7BF8-2B40-8B02-9E24E2F1D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A0AFCB4-E73E-A34C-932D-7BFD3BFB803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E0C8DF1C-72BE-8244-94FC-64E42228C6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0A031759-0AC5-624D-B274-46912808BD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7B959B2D-4425-CA41-91EC-1E668A307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B3365D0-C5B5-B946-9273-ECC3DA62E10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4FDB3DB9-66AA-D345-8F3B-BADA227629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FF15EF22-5FDA-234F-A580-9D0E7368AE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BB74F78D-16C0-FC47-A06E-5AAE02166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48D5FD1-A53E-9040-A132-90C4BE17F5D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080B8F88-EC41-414C-B0D7-FBBB482807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954160A9-9B6E-A843-A32F-F1646A14E4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36B6AFBF-13B7-E44C-8215-E3DD27AF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56F9A44-AC5D-B545-80FA-9D44290F4D7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d-separation is </a:t>
            </a:r>
            <a:r>
              <a:rPr lang="en-US" b="1" dirty="0"/>
              <a:t>a criterion for deciding</a:t>
            </a:r>
            <a:r>
              <a:rPr lang="en-US" dirty="0"/>
              <a:t>, from a given a </a:t>
            </a:r>
            <a:r>
              <a:rPr lang="en-US" dirty="0">
                <a:effectLst/>
              </a:rPr>
              <a:t>causal graph</a:t>
            </a:r>
            <a:r>
              <a:rPr lang="en-US" dirty="0"/>
              <a:t>, 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0D5A0D-B52B-9A44-8B5D-C29109F5D81E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14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91A1068B-7D3B-D34F-9E90-7F2683DD2F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0655BF59-4516-C14B-9895-4388FE73D0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42E60B71-91BE-F94A-9C17-3DCEE62C6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7155BDF-4EA3-534D-8E82-4CAB1E36FFE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3574B2A-17B4-E746-AC7A-71CBE404C2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33A36C0B-DDAD-7B40-9212-DA0C206498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3D833FC8-EA40-4E4A-BE51-75C0A75C3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3A542A0-0D5C-334F-AE61-93DA5CF7547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74611414-F351-F14C-8DFD-D31D69C900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542DB76F-3FB1-1F42-A276-48228AE25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1C06C26-E9F2-A642-84D1-641ABC3B1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5565F57-01EF-8647-9790-BF6875A62D95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C33DFE57-036B-9443-AAD9-CBBE40AF0A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4ABE568E-5A1C-5E44-B400-C702E45999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11550F25-2A62-BF4B-8E71-EEDD9F229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F509D51-74E0-AA4A-A2F3-EB3422C6180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4A800A11-073A-6644-9AF6-6F855300C3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7B54E0F5-5F58-B840-8619-8C4C500DAE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01202945-40A4-8A49-A2C8-BFC8030C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B3915FD-9AF7-0E49-8B8B-DE7BDC2CEC6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B4315D9C-0323-A440-8E5F-4119F08F90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2DB70F5-8FEE-A946-A0BB-020116C7F6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2653C38-3F13-8F41-8085-890F3964D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8301302-A43B-4947-A166-EA88681FB35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099AC-D1BC-5F49-A291-D6540414EF0A}"/>
              </a:ext>
            </a:extLst>
          </p:cNvPr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55CDF-CEA9-F944-9040-AA2BA1AB68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4CE9599-6122-154A-864B-AE7B018B9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CB0D9-9867-B243-9262-94F57392F3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5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A9108ED-56F2-9649-B326-45D48893192F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>
                <a:solidFill>
                  <a:schemeClr val="bg1"/>
                </a:solidFill>
              </a:rPr>
              <a:t>|</a:t>
            </a:r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 i="1">
                <a:solidFill>
                  <a:schemeClr val="bg1"/>
                </a:solidFill>
              </a:rPr>
              <a:t>ML for Env Eng and Sci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31519"/>
            <a:ext cx="8915400" cy="400110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457200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65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D37002C-849C-1748-BC66-807008D4B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07194-49BD-E74B-8DD7-F739AF230F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4590E81-1595-4448-AF49-7D171408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BC227-41C5-494D-BB9F-45E736B55B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5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3969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185" y="-88215"/>
            <a:ext cx="870362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8849" y="3155642"/>
            <a:ext cx="77663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27220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6567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25481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0A436E2-878B-BA4B-9AB1-7EC207EA42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BE738B3-CF17-7B43-A487-63B9D18F53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311D-62F9-9244-941F-6B5B8CFD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F2A89C9-9A56-674E-A37D-1B21DA3B5E1A}" type="datetimeFigureOut">
              <a:rPr lang="en-US" altLang="en-US"/>
              <a:pPr>
                <a:defRPr/>
              </a:pPr>
              <a:t>11/4/21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3D45B-46CB-CA4D-8A36-33ACFA42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37E1-71F4-A44B-8C38-0B485DE2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7D9F74-35EB-344B-A97B-70E1F973C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45" r:id="rId1"/>
    <p:sldLayoutId id="2147493546" r:id="rId2"/>
    <p:sldLayoutId id="2147493547" r:id="rId3"/>
    <p:sldLayoutId id="2147493548" r:id="rId4"/>
    <p:sldLayoutId id="2147493549" r:id="rId5"/>
    <p:sldLayoutId id="2147493550" r:id="rId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01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jp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jp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jp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3">
            <a:extLst>
              <a:ext uri="{FF2B5EF4-FFF2-40B4-BE49-F238E27FC236}">
                <a16:creationId xmlns:a16="http://schemas.microsoft.com/office/drawing/2014/main" id="{B0DE4339-17AB-6141-BCE4-ED2FAC1A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27163"/>
            <a:ext cx="8229600" cy="892175"/>
          </a:xfrm>
        </p:spPr>
        <p:txBody>
          <a:bodyPr/>
          <a:lstStyle/>
          <a:p>
            <a:pPr eaLnBrk="1" hangingPunct="1"/>
            <a:r>
              <a:rPr lang="en-US" altLang="en-US" dirty="0"/>
              <a:t>Causal inference and discovery</a:t>
            </a:r>
            <a:br>
              <a:rPr lang="en-US" altLang="en-US" dirty="0"/>
            </a:br>
            <a:r>
              <a:rPr lang="en-US" altLang="en-US" sz="2000" dirty="0"/>
              <a:t>Pierre Gentine + Adam </a:t>
            </a:r>
            <a:r>
              <a:rPr lang="en-US" altLang="en-US" sz="2000" dirty="0" err="1"/>
              <a:t>Massmann</a:t>
            </a:r>
            <a:r>
              <a:rPr lang="en-US" altLang="en-US" sz="2000" dirty="0"/>
              <a:t> + Jakob Runge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7">
            <a:extLst>
              <a:ext uri="{FF2B5EF4-FFF2-40B4-BE49-F238E27FC236}">
                <a16:creationId xmlns:a16="http://schemas.microsoft.com/office/drawing/2014/main" id="{5F332144-5172-B24F-86FC-C0498F39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0482" name="Picture 1">
            <a:extLst>
              <a:ext uri="{FF2B5EF4-FFF2-40B4-BE49-F238E27FC236}">
                <a16:creationId xmlns:a16="http://schemas.microsoft.com/office/drawing/2014/main" id="{FBB90FFA-8B7B-614A-A8F2-26FB9A8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7838"/>
            <a:ext cx="6096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5E060-F9F8-A14D-AFB0-0309CF4DC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538936" cy="18041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136581"/>
      </p:ext>
    </p:extLst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685371-1DBB-654A-999E-1BE77DDF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3932" y="3205436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A41C3-7BF2-384B-BD2D-CB72258D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3300722"/>
            <a:ext cx="1237015" cy="1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7853"/>
      </p:ext>
    </p:extLst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32F717-FB78-7440-B4BA-A4F85398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2972" y="3196710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D587-7EBC-A041-AE0F-4E394DFC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80521"/>
            <a:ext cx="129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8615"/>
      </p:ext>
    </p:extLst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C9172F-5DF5-4448-8681-710DF44F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AD5A9-D083-D442-A51C-F03E0C00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891"/>
      </p:ext>
    </p:extLst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3592E-F288-864F-84A4-67AD4C68F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BFBFBF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BFBFBF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5F115-89A2-8F4C-A13A-B6C3B2CB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8851"/>
      </p:ext>
    </p:extLst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0FFCA7-9F82-2149-BF49-64CCB1176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D56A5-458C-FF47-9C61-8ECC24F8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67" y="1733550"/>
            <a:ext cx="1107697" cy="14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2417"/>
      </p:ext>
    </p:extLst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220AFA-A030-FB41-A047-2B0C7B380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BFBFBF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BFBFBF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43C4F-4C10-AE44-91E4-6221407D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67314"/>
            <a:ext cx="1143000" cy="14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54762"/>
      </p:ext>
    </p:extLst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5061391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Graphs and (Conditional)</a:t>
            </a:r>
            <a:r>
              <a:rPr sz="1783" b="1" spc="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Independencies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303702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4: Disconnected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1"/>
            <a:ext cx="2308710" cy="112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2585385"/>
            <a:ext cx="288130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9EF52E-53DC-7643-BED1-F440C2244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85046D-58B7-F048-862B-07689E0C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40C8B-7993-7C43-9676-8F86E9E0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96" y="2617100"/>
            <a:ext cx="804504" cy="2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7292"/>
      </p:ext>
    </p:extLst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18993E-5B34-8647-95FB-4DF4D6DCA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514350"/>
            <a:ext cx="7924800" cy="195274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 rule: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d-separation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graphical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criterion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read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off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particular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 marR="7550">
              <a:lnSpc>
                <a:spcPct val="114599"/>
              </a:lnSpc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d-separation: </a:t>
            </a:r>
            <a:r>
              <a:rPr lang="en-US" sz="1486" spc="-37" dirty="0">
                <a:solidFill>
                  <a:srgbClr val="22373A"/>
                </a:solidFill>
                <a:latin typeface="Arial"/>
                <a:cs typeface="Arial"/>
              </a:rPr>
              <a:t>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  <a:endParaRPr sz="1486" spc="-37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5: Complicated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0808" y="2137816"/>
            <a:ext cx="2302383" cy="1516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4557" y="3664108"/>
            <a:ext cx="3661794" cy="343963"/>
          </a:xfrm>
          <a:prstGeom prst="rect">
            <a:avLst/>
          </a:prstGeom>
        </p:spPr>
        <p:txBody>
          <a:bodyPr vert="horz" wrap="square" lIns="0" tIns="114195" rIns="0" bIns="0" rtlCol="0">
            <a:spAutoFit/>
          </a:bodyPr>
          <a:lstStyle/>
          <a:p>
            <a:pPr marL="56624">
              <a:spcBef>
                <a:spcPts val="899"/>
              </a:spcBef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d-separation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E004D-1B60-6345-AF58-1523C37E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50" y="4018160"/>
            <a:ext cx="1321059" cy="6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319"/>
      </p:ext>
    </p:extLst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8CBA8-60E2-D940-A068-F9F1D06C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00261"/>
            <a:ext cx="5259581" cy="1326148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51355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7">
            <a:extLst>
              <a:ext uri="{FF2B5EF4-FFF2-40B4-BE49-F238E27FC236}">
                <a16:creationId xmlns:a16="http://schemas.microsoft.com/office/drawing/2014/main" id="{28221C7E-E14A-0842-9E2F-0BDCB187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AC2837E-BA96-454E-8EEB-6254A66B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1488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DEC74-5326-A641-B2C8-2973A753E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309C1-A1EE-DD45-A248-D33561FF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08" y="2825892"/>
            <a:ext cx="1536834" cy="14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3278"/>
      </p:ext>
    </p:extLst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F49E60-059B-1D46-AA19-28B6A2C9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4370077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AFEB4-7006-2C4C-9A55-F3D55A21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1" y="2825892"/>
            <a:ext cx="1493371" cy="14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2804"/>
      </p:ext>
    </p:extLst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01DD7-22CA-1740-B9B2-C62CD0B2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1D49B7-EE9F-1D4E-9953-45E3F428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1072"/>
      </p:ext>
    </p:extLst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7F2FA1-4881-D042-9FB5-B8D4AE741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3502250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EE80-48F4-EB4E-A93D-7B16B650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3496"/>
      </p:ext>
    </p:extLst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332035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Required</a:t>
            </a:r>
            <a:r>
              <a:rPr sz="1783" b="1" spc="-8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Assumptions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542710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5688C-21FF-FA44-94DE-6E5C722E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B0750A-E691-4847-9C98-C933EBA7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0869"/>
      </p:ext>
    </p:extLst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905A8-19D3-2745-8F3C-F76183E5C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 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909391"/>
      </p:ext>
    </p:extLst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C39758-AE07-464F-A165-AC792EFB0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lang="en-US"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9579" y="4157549"/>
            <a:ext cx="480185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265551" marR="7550" indent="-1247619">
              <a:lnSpc>
                <a:spcPct val="114599"/>
              </a:lnSpc>
              <a:spcBef>
                <a:spcPts val="149"/>
              </a:spcBef>
            </a:pP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3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dropped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(but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much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more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complicated) 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2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486" spc="-12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relaxed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29518"/>
      </p:ext>
    </p:extLst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E4E4A-F3CC-864E-8D3F-054427A38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Some </a:t>
            </a:r>
            <a:r>
              <a:rPr spc="-15" dirty="0"/>
              <a:t>Famous</a:t>
            </a:r>
            <a:r>
              <a:rPr spc="-89" dirty="0"/>
              <a:t> </a:t>
            </a:r>
            <a:r>
              <a:rPr spc="-15" dirty="0"/>
              <a:t>Algorithms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40413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SGS-Algorithm:</a:t>
            </a:r>
            <a:endParaRPr sz="1486" dirty="0">
              <a:latin typeface="LM Sans 10"/>
              <a:cs typeface="LM Sans 10"/>
            </a:endParaRPr>
          </a:p>
          <a:p>
            <a:pPr marL="18875" marR="21045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statements,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discussed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SGS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pirtes,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lymour,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</a:t>
            </a:r>
            <a:r>
              <a:rPr sz="1486" i="1" spc="-26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cheines.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>
              <a:spcBef>
                <a:spcPts val="7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PC-Algorithm: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SGS-Algorithm,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much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fewer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tests.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PC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eter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Spirtes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37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lark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Glymour.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FCI-Algorithm:</a:t>
            </a:r>
            <a:endParaRPr sz="1486" dirty="0">
              <a:latin typeface="LM Sans 10"/>
              <a:cs typeface="LM Sans 10"/>
            </a:endParaRPr>
          </a:p>
          <a:p>
            <a:pPr marL="18875" marR="311433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Similar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PC-Algorithm,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without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requiring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sufficiency,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allowing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hidden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FCI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 </a:t>
            </a:r>
            <a:r>
              <a:rPr sz="1486" spc="-59" dirty="0" err="1">
                <a:solidFill>
                  <a:srgbClr val="22373A"/>
                </a:solidFill>
                <a:latin typeface="Arial"/>
                <a:cs typeface="Arial"/>
              </a:rPr>
              <a:t>ast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59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lang="en-US" sz="1486" spc="-59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usal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nference.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507251"/>
      </p:ext>
    </p:extLst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C9991-DB31-B949-BA00-2C4135EC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7" dirty="0"/>
              <a:t>Main </a:t>
            </a:r>
            <a:r>
              <a:rPr spc="-15" dirty="0"/>
              <a:t>Approaches </a:t>
            </a:r>
            <a:r>
              <a:rPr spc="-7" dirty="0"/>
              <a:t>of </a:t>
            </a:r>
            <a:r>
              <a:rPr spc="-15" dirty="0"/>
              <a:t>Causal</a:t>
            </a:r>
            <a:r>
              <a:rPr spc="15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778650" cy="325656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Constraint-based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7749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SCM-based causal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discovery:</a:t>
            </a:r>
            <a:endParaRPr sz="1486" dirty="0">
              <a:latin typeface="LM Sans 10"/>
              <a:cs typeface="LM Sans 10"/>
            </a:endParaRPr>
          </a:p>
          <a:p>
            <a:pPr marL="18875" marR="248203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Make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non-linear)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noise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Gaussian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non-Gaussian)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</a:t>
            </a:r>
            <a:r>
              <a:rPr sz="1486" spc="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</a:t>
            </a:r>
            <a:endParaRPr sz="1486" dirty="0">
              <a:latin typeface="Arial"/>
              <a:cs typeface="Arial"/>
            </a:endParaRPr>
          </a:p>
          <a:p>
            <a:pPr marL="18875" marR="231216">
              <a:lnSpc>
                <a:spcPct val="114599"/>
              </a:lnSpc>
              <a:spcBef>
                <a:spcPts val="73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Generically,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fit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one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only.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identify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influence.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38692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878764"/>
      </p:ext>
    </p:extLst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021" y="1284988"/>
            <a:ext cx="519069" cy="283575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</a:t>
            </a:r>
            <a:endParaRPr sz="1263">
              <a:latin typeface="Liberation Serif"/>
              <a:cs typeface="Liberation Serif"/>
            </a:endParaRPr>
          </a:p>
          <a:p>
            <a:pPr>
              <a:lnSpc>
                <a:spcPct val="100000"/>
              </a:lnSpc>
            </a:pPr>
            <a:endParaRPr sz="3344">
              <a:latin typeface="Liberation Serif"/>
              <a:cs typeface="Liberation Serif"/>
            </a:endParaRPr>
          </a:p>
          <a:p>
            <a:pPr marL="113248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7"/>
              </a:spcBef>
            </a:pPr>
            <a:endParaRPr sz="3418">
              <a:latin typeface="Liberation Serif"/>
              <a:cs typeface="Liberation Serif"/>
            </a:endParaRPr>
          </a:p>
          <a:p>
            <a:pPr marL="159490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22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/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</a:t>
            </a:r>
            <a:endParaRPr sz="1263">
              <a:latin typeface="Liberation Serif"/>
              <a:cs typeface="Liberation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4234" y="1241569"/>
            <a:ext cx="3965686" cy="3416417"/>
            <a:chOff x="1216553" y="835377"/>
            <a:chExt cx="2668270" cy="2298700"/>
          </a:xfrm>
        </p:grpSpPr>
        <p:sp>
          <p:nvSpPr>
            <p:cNvPr id="5" name="object 5"/>
            <p:cNvSpPr/>
            <p:nvPr/>
          </p:nvSpPr>
          <p:spPr>
            <a:xfrm>
              <a:off x="1216553" y="835377"/>
              <a:ext cx="2667984" cy="2066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737DDA-0FDD-0948-BF2E-7046CDA3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1142CA-F48B-214B-8CCF-9F766DA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326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7">
            <a:extLst>
              <a:ext uri="{FF2B5EF4-FFF2-40B4-BE49-F238E27FC236}">
                <a16:creationId xmlns:a16="http://schemas.microsoft.com/office/drawing/2014/main" id="{8F1E3F44-CABA-E14D-99B4-B0F82F2C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0F551B36-61E1-374B-BA41-E5BA16F4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1650"/>
            <a:ext cx="63246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9667" y="1451103"/>
            <a:ext cx="2822791" cy="2656689"/>
            <a:chOff x="1159653" y="976359"/>
            <a:chExt cx="1899285" cy="1787525"/>
          </a:xfrm>
        </p:grpSpPr>
        <p:sp>
          <p:nvSpPr>
            <p:cNvPr id="4" name="object 4"/>
            <p:cNvSpPr/>
            <p:nvPr/>
          </p:nvSpPr>
          <p:spPr>
            <a:xfrm>
              <a:off x="2134077" y="976359"/>
              <a:ext cx="162319" cy="160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4300" y="978645"/>
              <a:ext cx="162319" cy="1592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4840" y="1529617"/>
              <a:ext cx="161557" cy="1600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5824" y="1529617"/>
              <a:ext cx="160795" cy="1600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8543" y="1686602"/>
              <a:ext cx="920750" cy="267335"/>
            </a:xfrm>
            <a:custGeom>
              <a:avLst/>
              <a:gdLst/>
              <a:ahLst/>
              <a:cxnLst/>
              <a:rect l="l" t="t" r="r" b="b"/>
              <a:pathLst>
                <a:path w="920750" h="267335">
                  <a:moveTo>
                    <a:pt x="0" y="266722"/>
                  </a:moveTo>
                  <a:lnTo>
                    <a:pt x="9205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8447" y="1662978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6141" y="1529617"/>
              <a:ext cx="161557" cy="1600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4840" y="2072968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5824" y="2072206"/>
              <a:ext cx="160795" cy="1623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6141" y="2072206"/>
              <a:ext cx="161557" cy="1623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3758" y="1688888"/>
              <a:ext cx="1336675" cy="408305"/>
            </a:xfrm>
            <a:custGeom>
              <a:avLst/>
              <a:gdLst/>
              <a:ahLst/>
              <a:cxnLst/>
              <a:rect l="l" t="t" r="r" b="b"/>
              <a:pathLst>
                <a:path w="1336675" h="408305">
                  <a:moveTo>
                    <a:pt x="0" y="407703"/>
                  </a:moveTo>
                  <a:lnTo>
                    <a:pt x="133665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9748" y="1665264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2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3758" y="1155444"/>
              <a:ext cx="584835" cy="398145"/>
            </a:xfrm>
            <a:custGeom>
              <a:avLst/>
              <a:gdLst/>
              <a:ahLst/>
              <a:cxnLst/>
              <a:rect l="l" t="t" r="r" b="b"/>
              <a:pathLst>
                <a:path w="584835" h="398144">
                  <a:moveTo>
                    <a:pt x="0" y="397797"/>
                  </a:moveTo>
                  <a:lnTo>
                    <a:pt x="58450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1495" y="1114292"/>
              <a:ext cx="77470" cy="64135"/>
            </a:xfrm>
            <a:custGeom>
              <a:avLst/>
              <a:gdLst/>
              <a:ahLst/>
              <a:cxnLst/>
              <a:rect l="l" t="t" r="r" b="b"/>
              <a:pathLst>
                <a:path w="77469" h="64134">
                  <a:moveTo>
                    <a:pt x="76968" y="0"/>
                  </a:moveTo>
                  <a:lnTo>
                    <a:pt x="0" y="22099"/>
                  </a:lnTo>
                  <a:lnTo>
                    <a:pt x="28196" y="64013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95379" y="978645"/>
              <a:ext cx="160795" cy="1592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2773" y="1155444"/>
              <a:ext cx="586105" cy="397510"/>
            </a:xfrm>
            <a:custGeom>
              <a:avLst/>
              <a:gdLst/>
              <a:ahLst/>
              <a:cxnLst/>
              <a:rect l="l" t="t" r="r" b="b"/>
              <a:pathLst>
                <a:path w="586105" h="397509">
                  <a:moveTo>
                    <a:pt x="0" y="397035"/>
                  </a:moveTo>
                  <a:lnTo>
                    <a:pt x="586026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2034" y="1115054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3784" y="1690412"/>
              <a:ext cx="147320" cy="49530"/>
            </a:xfrm>
            <a:custGeom>
              <a:avLst/>
              <a:gdLst/>
              <a:ahLst/>
              <a:cxnLst/>
              <a:rect l="l" t="t" r="r" b="b"/>
              <a:pathLst>
                <a:path w="147319" h="49530">
                  <a:moveTo>
                    <a:pt x="0" y="49534"/>
                  </a:moveTo>
                  <a:lnTo>
                    <a:pt x="1470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5712" y="1584490"/>
              <a:ext cx="93980" cy="131445"/>
            </a:xfrm>
            <a:custGeom>
              <a:avLst/>
              <a:gdLst/>
              <a:ahLst/>
              <a:cxnLst/>
              <a:rect l="l" t="t" r="r" b="b"/>
              <a:pathLst>
                <a:path w="93980" h="131444">
                  <a:moveTo>
                    <a:pt x="76200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6200" y="25146"/>
                  </a:lnTo>
                  <a:close/>
                </a:path>
                <a:path w="93980" h="131444">
                  <a:moveTo>
                    <a:pt x="93726" y="83070"/>
                  </a:moveTo>
                  <a:lnTo>
                    <a:pt x="13716" y="83070"/>
                  </a:lnTo>
                  <a:lnTo>
                    <a:pt x="29718" y="131076"/>
                  </a:lnTo>
                  <a:lnTo>
                    <a:pt x="93726" y="8307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1219" y="1147061"/>
              <a:ext cx="122555" cy="60325"/>
            </a:xfrm>
            <a:custGeom>
              <a:avLst/>
              <a:gdLst/>
              <a:ahLst/>
              <a:cxnLst/>
              <a:rect l="l" t="t" r="r" b="b"/>
              <a:pathLst>
                <a:path w="122555" h="60325">
                  <a:moveTo>
                    <a:pt x="0" y="60203"/>
                  </a:moveTo>
                  <a:lnTo>
                    <a:pt x="12193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7142" y="1032001"/>
              <a:ext cx="1579245" cy="603885"/>
            </a:xfrm>
            <a:custGeom>
              <a:avLst/>
              <a:gdLst/>
              <a:ahLst/>
              <a:cxnLst/>
              <a:rect l="l" t="t" r="r" b="b"/>
              <a:pathLst>
                <a:path w="1579245" h="603885">
                  <a:moveTo>
                    <a:pt x="75438" y="28194"/>
                  </a:moveTo>
                  <a:lnTo>
                    <a:pt x="0" y="3048"/>
                  </a:lnTo>
                  <a:lnTo>
                    <a:pt x="0" y="53340"/>
                  </a:lnTo>
                  <a:lnTo>
                    <a:pt x="75438" y="28194"/>
                  </a:lnTo>
                  <a:close/>
                </a:path>
                <a:path w="1579245" h="603885">
                  <a:moveTo>
                    <a:pt x="81534" y="83058"/>
                  </a:moveTo>
                  <a:lnTo>
                    <a:pt x="2286" y="93726"/>
                  </a:lnTo>
                  <a:lnTo>
                    <a:pt x="24384" y="139446"/>
                  </a:lnTo>
                  <a:lnTo>
                    <a:pt x="81534" y="83058"/>
                  </a:lnTo>
                  <a:close/>
                </a:path>
                <a:path w="1579245" h="603885">
                  <a:moveTo>
                    <a:pt x="817689" y="577634"/>
                  </a:moveTo>
                  <a:lnTo>
                    <a:pt x="742251" y="552488"/>
                  </a:lnTo>
                  <a:lnTo>
                    <a:pt x="742251" y="602780"/>
                  </a:lnTo>
                  <a:lnTo>
                    <a:pt x="817689" y="577634"/>
                  </a:lnTo>
                  <a:close/>
                </a:path>
                <a:path w="1579245" h="603885">
                  <a:moveTo>
                    <a:pt x="817689" y="25908"/>
                  </a:moveTo>
                  <a:lnTo>
                    <a:pt x="741489" y="0"/>
                  </a:lnTo>
                  <a:lnTo>
                    <a:pt x="741489" y="51054"/>
                  </a:lnTo>
                  <a:lnTo>
                    <a:pt x="817689" y="25908"/>
                  </a:lnTo>
                  <a:close/>
                </a:path>
                <a:path w="1579245" h="603885">
                  <a:moveTo>
                    <a:pt x="1578229" y="25908"/>
                  </a:moveTo>
                  <a:lnTo>
                    <a:pt x="1502791" y="762"/>
                  </a:lnTo>
                  <a:lnTo>
                    <a:pt x="1502791" y="51054"/>
                  </a:lnTo>
                  <a:lnTo>
                    <a:pt x="1578229" y="25908"/>
                  </a:lnTo>
                  <a:close/>
                </a:path>
                <a:path w="1579245" h="603885">
                  <a:moveTo>
                    <a:pt x="1578991" y="578396"/>
                  </a:moveTo>
                  <a:lnTo>
                    <a:pt x="1502791" y="553250"/>
                  </a:lnTo>
                  <a:lnTo>
                    <a:pt x="1502791" y="603542"/>
                  </a:lnTo>
                  <a:lnTo>
                    <a:pt x="1578991" y="578396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5602" y="2601840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9395" y="2657471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5824" y="2601840"/>
              <a:ext cx="161557" cy="1615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7239" y="2666616"/>
              <a:ext cx="75565" cy="51435"/>
            </a:xfrm>
            <a:custGeom>
              <a:avLst/>
              <a:gdLst/>
              <a:ahLst/>
              <a:cxnLst/>
              <a:rect l="l" t="t" r="r" b="b"/>
              <a:pathLst>
                <a:path w="75565" h="51435">
                  <a:moveTo>
                    <a:pt x="0" y="0"/>
                  </a:moveTo>
                  <a:lnTo>
                    <a:pt x="0" y="51058"/>
                  </a:lnTo>
                  <a:lnTo>
                    <a:pt x="75444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6646" y="2485245"/>
              <a:ext cx="135255" cy="97790"/>
            </a:xfrm>
            <a:custGeom>
              <a:avLst/>
              <a:gdLst/>
              <a:ahLst/>
              <a:cxnLst/>
              <a:rect l="l" t="t" r="r" b="b"/>
              <a:pathLst>
                <a:path w="135255" h="97789">
                  <a:moveTo>
                    <a:pt x="0" y="0"/>
                  </a:moveTo>
                  <a:lnTo>
                    <a:pt x="134885" y="97544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4004" y="2560689"/>
              <a:ext cx="76200" cy="64769"/>
            </a:xfrm>
            <a:custGeom>
              <a:avLst/>
              <a:gdLst/>
              <a:ahLst/>
              <a:cxnLst/>
              <a:rect l="l" t="t" r="r" b="b"/>
              <a:pathLst>
                <a:path w="76200" h="64769">
                  <a:moveTo>
                    <a:pt x="29720" y="0"/>
                  </a:moveTo>
                  <a:lnTo>
                    <a:pt x="0" y="41151"/>
                  </a:lnTo>
                  <a:lnTo>
                    <a:pt x="76206" y="64775"/>
                  </a:lnTo>
                  <a:lnTo>
                    <a:pt x="2972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3758" y="2211664"/>
              <a:ext cx="584835" cy="375285"/>
            </a:xfrm>
            <a:custGeom>
              <a:avLst/>
              <a:gdLst/>
              <a:ahLst/>
              <a:cxnLst/>
              <a:rect l="l" t="t" r="r" b="b"/>
              <a:pathLst>
                <a:path w="584835" h="375285">
                  <a:moveTo>
                    <a:pt x="0" y="0"/>
                  </a:moveTo>
                  <a:lnTo>
                    <a:pt x="584502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6903" y="2601840"/>
              <a:ext cx="161557" cy="16155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0697" y="2658233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63021" y="2090273"/>
            <a:ext cx="4250702" cy="200097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  <a:tabLst>
                <a:tab pos="765369" algn="l"/>
                <a:tab pos="1055098" algn="l"/>
                <a:tab pos="1897855" algn="l"/>
                <a:tab pos="2182864" algn="l"/>
                <a:tab pos="3029396" algn="l"/>
                <a:tab pos="3314404" algn="l"/>
                <a:tab pos="4154330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  </a:t>
            </a:r>
            <a:r>
              <a:rPr sz="1263" spc="119" dirty="0">
                <a:latin typeface="Liberation Serif"/>
                <a:cs typeface="Liberation Serif"/>
              </a:rPr>
              <a:t> 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endParaRPr sz="126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3418">
              <a:latin typeface="Times New Roman"/>
              <a:cs typeface="Times New Roman"/>
            </a:endParaRPr>
          </a:p>
          <a:p>
            <a:pPr marL="159490">
              <a:spcBef>
                <a:spcPts val="7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15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>
              <a:tabLst>
                <a:tab pos="768202" algn="l"/>
                <a:tab pos="1055098" algn="l"/>
                <a:tab pos="1898799" algn="l"/>
                <a:tab pos="2178145" algn="l"/>
                <a:tab pos="3030340" algn="l"/>
                <a:tab pos="3315348" algn="l"/>
                <a:tab pos="4156218" algn="l"/>
              </a:tabLst>
            </a:pPr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 </a:t>
            </a:r>
            <a:r>
              <a:rPr sz="1263" spc="-45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3131" y="964460"/>
            <a:ext cx="98151" cy="277338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1635" i="1" spc="7" dirty="0">
                <a:latin typeface="Liberation Serif"/>
                <a:cs typeface="Liberation Serif"/>
              </a:rPr>
              <a:t>t</a:t>
            </a:r>
            <a:endParaRPr sz="1635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239744" y="1487346"/>
            <a:ext cx="2578356" cy="2621769"/>
            <a:chOff x="2081495" y="1000745"/>
            <a:chExt cx="1734820" cy="1764030"/>
          </a:xfrm>
        </p:grpSpPr>
        <p:sp>
          <p:nvSpPr>
            <p:cNvPr id="37" name="object 37"/>
            <p:cNvSpPr/>
            <p:nvPr/>
          </p:nvSpPr>
          <p:spPr>
            <a:xfrm>
              <a:off x="2081495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72773" y="2210902"/>
              <a:ext cx="587375" cy="375920"/>
            </a:xfrm>
            <a:custGeom>
              <a:avLst/>
              <a:gdLst/>
              <a:ahLst/>
              <a:cxnLst/>
              <a:rect l="l" t="t" r="r" b="b"/>
              <a:pathLst>
                <a:path w="587375" h="375919">
                  <a:moveTo>
                    <a:pt x="0" y="0"/>
                  </a:moveTo>
                  <a:lnTo>
                    <a:pt x="586788" y="375697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42797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52870" y="1000745"/>
              <a:ext cx="160795" cy="1592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53632" y="1530379"/>
              <a:ext cx="161557" cy="1600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34074" y="1156206"/>
              <a:ext cx="583565" cy="397510"/>
            </a:xfrm>
            <a:custGeom>
              <a:avLst/>
              <a:gdLst/>
              <a:ahLst/>
              <a:cxnLst/>
              <a:rect l="l" t="t" r="r" b="b"/>
              <a:pathLst>
                <a:path w="583564" h="397509">
                  <a:moveTo>
                    <a:pt x="0" y="397035"/>
                  </a:moveTo>
                  <a:lnTo>
                    <a:pt x="5829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77425" y="1033525"/>
              <a:ext cx="99060" cy="603250"/>
            </a:xfrm>
            <a:custGeom>
              <a:avLst/>
              <a:gdLst/>
              <a:ahLst/>
              <a:cxnLst/>
              <a:rect l="l" t="t" r="r" b="b"/>
              <a:pathLst>
                <a:path w="99060" h="603250">
                  <a:moveTo>
                    <a:pt x="75438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5438" y="25146"/>
                  </a:lnTo>
                  <a:close/>
                </a:path>
                <a:path w="99060" h="603250">
                  <a:moveTo>
                    <a:pt x="76200" y="577634"/>
                  </a:moveTo>
                  <a:lnTo>
                    <a:pt x="0" y="552488"/>
                  </a:lnTo>
                  <a:lnTo>
                    <a:pt x="0" y="602792"/>
                  </a:lnTo>
                  <a:lnTo>
                    <a:pt x="76200" y="577634"/>
                  </a:lnTo>
                  <a:close/>
                </a:path>
                <a:path w="99060" h="603250">
                  <a:moveTo>
                    <a:pt x="99060" y="81534"/>
                  </a:moveTo>
                  <a:lnTo>
                    <a:pt x="22098" y="103632"/>
                  </a:lnTo>
                  <a:lnTo>
                    <a:pt x="51054" y="145554"/>
                  </a:lnTo>
                  <a:lnTo>
                    <a:pt x="99060" y="81534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54394" y="2601840"/>
              <a:ext cx="161557" cy="1623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78188" y="2658233"/>
              <a:ext cx="76200" cy="51435"/>
            </a:xfrm>
            <a:custGeom>
              <a:avLst/>
              <a:gdLst/>
              <a:ahLst/>
              <a:cxnLst/>
              <a:rect l="l" t="t" r="r" b="b"/>
              <a:pathLst>
                <a:path w="76200" h="51435">
                  <a:moveTo>
                    <a:pt x="0" y="0"/>
                  </a:moveTo>
                  <a:lnTo>
                    <a:pt x="0" y="51058"/>
                  </a:lnTo>
                  <a:lnTo>
                    <a:pt x="76206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53632" y="2072968"/>
              <a:ext cx="161557" cy="162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4074" y="2211664"/>
              <a:ext cx="583565" cy="375285"/>
            </a:xfrm>
            <a:custGeom>
              <a:avLst/>
              <a:gdLst/>
              <a:ahLst/>
              <a:cxnLst/>
              <a:rect l="l" t="t" r="r" b="b"/>
              <a:pathLst>
                <a:path w="583564" h="375285">
                  <a:moveTo>
                    <a:pt x="0" y="0"/>
                  </a:moveTo>
                  <a:lnTo>
                    <a:pt x="582978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0288" y="2563737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27434" y="0"/>
                  </a:moveTo>
                  <a:lnTo>
                    <a:pt x="0" y="42675"/>
                  </a:lnTo>
                  <a:lnTo>
                    <a:pt x="76968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400773" y="939007"/>
            <a:ext cx="4174257" cy="690695"/>
          </a:xfrm>
          <a:prstGeom prst="rect">
            <a:avLst/>
          </a:prstGeom>
        </p:spPr>
        <p:txBody>
          <a:bodyPr vert="horz" wrap="square" lIns="0" tIns="55682" rIns="0" bIns="0" rtlCol="0">
            <a:spAutoFit/>
          </a:bodyPr>
          <a:lstStyle/>
          <a:p>
            <a:pPr marR="33975" algn="ctr">
              <a:spcBef>
                <a:spcPts val="438"/>
              </a:spcBef>
              <a:tabLst>
                <a:tab pos="1115497" algn="l"/>
                <a:tab pos="2278181" algn="l"/>
              </a:tabLst>
            </a:pPr>
            <a:r>
              <a:rPr sz="1709" i="1" spc="30" dirty="0">
                <a:latin typeface="Liberation Serif"/>
                <a:cs typeface="Liberation Serif"/>
              </a:rPr>
              <a:t>t</a:t>
            </a:r>
            <a:r>
              <a:rPr sz="1709" spc="30" dirty="0">
                <a:latin typeface="OpenSymbol"/>
                <a:cs typeface="OpenSymbol"/>
              </a:rPr>
              <a:t>−</a:t>
            </a:r>
            <a:r>
              <a:rPr sz="1709" spc="30" dirty="0">
                <a:latin typeface="Liberation Serif"/>
                <a:cs typeface="Liberation Serif"/>
              </a:rPr>
              <a:t>3	</a:t>
            </a:r>
            <a:r>
              <a:rPr sz="1635" i="1" spc="104" dirty="0">
                <a:latin typeface="Liberation Serif"/>
                <a:cs typeface="Liberation Serif"/>
              </a:rPr>
              <a:t>t</a:t>
            </a:r>
            <a:r>
              <a:rPr sz="1635" spc="104" dirty="0">
                <a:latin typeface="OpenSymbol"/>
                <a:cs typeface="OpenSymbol"/>
              </a:rPr>
              <a:t>−</a:t>
            </a:r>
            <a:r>
              <a:rPr sz="1635" spc="104" dirty="0">
                <a:latin typeface="Liberation Serif"/>
                <a:cs typeface="Liberation Serif"/>
              </a:rPr>
              <a:t>2	</a:t>
            </a:r>
            <a:r>
              <a:rPr sz="1635" i="1" spc="67" dirty="0">
                <a:latin typeface="Liberation Serif"/>
                <a:cs typeface="Liberation Serif"/>
              </a:rPr>
              <a:t>t</a:t>
            </a:r>
            <a:r>
              <a:rPr sz="1635" spc="67" dirty="0">
                <a:latin typeface="OpenSymbol"/>
                <a:cs typeface="OpenSymbol"/>
              </a:rPr>
              <a:t>−</a:t>
            </a:r>
            <a:r>
              <a:rPr sz="1635" spc="67" dirty="0">
                <a:latin typeface="Liberation Serif"/>
                <a:cs typeface="Liberation Serif"/>
              </a:rPr>
              <a:t>1</a:t>
            </a:r>
            <a:endParaRPr sz="1635">
              <a:latin typeface="Liberation Serif"/>
              <a:cs typeface="Liberation Serif"/>
            </a:endParaRPr>
          </a:p>
          <a:p>
            <a:pPr marL="18875" algn="ctr">
              <a:spcBef>
                <a:spcPts val="416"/>
              </a:spcBef>
              <a:tabLst>
                <a:tab pos="687984" algn="l"/>
                <a:tab pos="972993" algn="l"/>
                <a:tab pos="1791213" algn="l"/>
                <a:tab pos="2100759" algn="l"/>
                <a:tab pos="2920866" algn="l"/>
                <a:tab pos="3217199" algn="l"/>
                <a:tab pos="4059957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   </a:t>
            </a:r>
            <a:r>
              <a:rPr sz="1263" spc="-82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94723" y="4248645"/>
            <a:ext cx="96262" cy="409592"/>
            <a:chOff x="2454906" y="2858656"/>
            <a:chExt cx="64769" cy="275590"/>
          </a:xfrm>
        </p:grpSpPr>
        <p:sp>
          <p:nvSpPr>
            <p:cNvPr id="51" name="object 51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162542" y="1691215"/>
            <a:ext cx="4561199" cy="2322597"/>
            <a:chOff x="683871" y="1137916"/>
            <a:chExt cx="3068955" cy="1562735"/>
          </a:xfrm>
        </p:grpSpPr>
        <p:sp>
          <p:nvSpPr>
            <p:cNvPr id="55" name="object 55"/>
            <p:cNvSpPr/>
            <p:nvPr/>
          </p:nvSpPr>
          <p:spPr>
            <a:xfrm>
              <a:off x="2272773" y="1688888"/>
              <a:ext cx="1335405" cy="408305"/>
            </a:xfrm>
            <a:custGeom>
              <a:avLst/>
              <a:gdLst/>
              <a:ahLst/>
              <a:cxnLst/>
              <a:rect l="l" t="t" r="r" b="b"/>
              <a:pathLst>
                <a:path w="1335404" h="408305">
                  <a:moveTo>
                    <a:pt x="0" y="407703"/>
                  </a:moveTo>
                  <a:lnTo>
                    <a:pt x="1335135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97239" y="1666026"/>
              <a:ext cx="80645" cy="48260"/>
            </a:xfrm>
            <a:custGeom>
              <a:avLst/>
              <a:gdLst/>
              <a:ahLst/>
              <a:cxnLst/>
              <a:rect l="l" t="t" r="r" b="b"/>
              <a:pathLst>
                <a:path w="80645" h="48260">
                  <a:moveTo>
                    <a:pt x="0" y="0"/>
                  </a:moveTo>
                  <a:lnTo>
                    <a:pt x="14479" y="48009"/>
                  </a:lnTo>
                  <a:lnTo>
                    <a:pt x="80016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58460" y="2275677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57442" y="2236050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76968" y="0"/>
                  </a:moveTo>
                  <a:lnTo>
                    <a:pt x="0" y="20575"/>
                  </a:lnTo>
                  <a:lnTo>
                    <a:pt x="28196" y="62489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97921" y="2280249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97665" y="2239860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7434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38144" y="2284060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37126" y="2244432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61685" y="2271105"/>
              <a:ext cx="229235" cy="153035"/>
            </a:xfrm>
            <a:custGeom>
              <a:avLst/>
              <a:gdLst/>
              <a:ahLst/>
              <a:cxnLst/>
              <a:rect l="l" t="t" r="r" b="b"/>
              <a:pathLst>
                <a:path w="229234" h="153035">
                  <a:moveTo>
                    <a:pt x="0" y="152412"/>
                  </a:moveTo>
                  <a:lnTo>
                    <a:pt x="22861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3538" y="2230715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16380" y="1652309"/>
              <a:ext cx="1382395" cy="61594"/>
            </a:xfrm>
            <a:custGeom>
              <a:avLst/>
              <a:gdLst/>
              <a:ahLst/>
              <a:cxnLst/>
              <a:rect l="l" t="t" r="r" b="b"/>
              <a:pathLst>
                <a:path w="1382395" h="61594">
                  <a:moveTo>
                    <a:pt x="0" y="37341"/>
                  </a:moveTo>
                  <a:lnTo>
                    <a:pt x="63257" y="47230"/>
                  </a:lnTo>
                  <a:lnTo>
                    <a:pt x="135759" y="51820"/>
                  </a:lnTo>
                  <a:lnTo>
                    <a:pt x="180311" y="53904"/>
                  </a:lnTo>
                  <a:lnTo>
                    <a:pt x="229667" y="55799"/>
                  </a:lnTo>
                  <a:lnTo>
                    <a:pt x="283280" y="57471"/>
                  </a:lnTo>
                  <a:lnTo>
                    <a:pt x="340602" y="58885"/>
                  </a:lnTo>
                  <a:lnTo>
                    <a:pt x="401086" y="60005"/>
                  </a:lnTo>
                  <a:lnTo>
                    <a:pt x="464183" y="60796"/>
                  </a:lnTo>
                  <a:lnTo>
                    <a:pt x="529346" y="61223"/>
                  </a:lnTo>
                  <a:lnTo>
                    <a:pt x="596028" y="61250"/>
                  </a:lnTo>
                  <a:lnTo>
                    <a:pt x="663682" y="60844"/>
                  </a:lnTo>
                  <a:lnTo>
                    <a:pt x="731758" y="59967"/>
                  </a:lnTo>
                  <a:lnTo>
                    <a:pt x="799711" y="58586"/>
                  </a:lnTo>
                  <a:lnTo>
                    <a:pt x="866991" y="56664"/>
                  </a:lnTo>
                  <a:lnTo>
                    <a:pt x="933053" y="54167"/>
                  </a:lnTo>
                  <a:lnTo>
                    <a:pt x="997347" y="51060"/>
                  </a:lnTo>
                  <a:lnTo>
                    <a:pt x="1059327" y="47307"/>
                  </a:lnTo>
                  <a:lnTo>
                    <a:pt x="1118445" y="42873"/>
                  </a:lnTo>
                  <a:lnTo>
                    <a:pt x="1174153" y="37723"/>
                  </a:lnTo>
                  <a:lnTo>
                    <a:pt x="1225904" y="31822"/>
                  </a:lnTo>
                  <a:lnTo>
                    <a:pt x="1273150" y="25134"/>
                  </a:lnTo>
                  <a:lnTo>
                    <a:pt x="1315344" y="17624"/>
                  </a:lnTo>
                  <a:lnTo>
                    <a:pt x="1351937" y="9258"/>
                  </a:lnTo>
                  <a:lnTo>
                    <a:pt x="1382383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74377" y="1611158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29" h="67310">
                  <a:moveTo>
                    <a:pt x="74682" y="0"/>
                  </a:moveTo>
                  <a:lnTo>
                    <a:pt x="0" y="27434"/>
                  </a:lnTo>
                  <a:lnTo>
                    <a:pt x="31244" y="67061"/>
                  </a:lnTo>
                  <a:lnTo>
                    <a:pt x="7468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56603" y="1664502"/>
              <a:ext cx="1400810" cy="99695"/>
            </a:xfrm>
            <a:custGeom>
              <a:avLst/>
              <a:gdLst/>
              <a:ahLst/>
              <a:cxnLst/>
              <a:rect l="l" t="t" r="r" b="b"/>
              <a:pathLst>
                <a:path w="1400810" h="99694">
                  <a:moveTo>
                    <a:pt x="0" y="25910"/>
                  </a:moveTo>
                  <a:lnTo>
                    <a:pt x="33025" y="49998"/>
                  </a:lnTo>
                  <a:lnTo>
                    <a:pt x="87824" y="63893"/>
                  </a:lnTo>
                  <a:lnTo>
                    <a:pt x="164465" y="75803"/>
                  </a:lnTo>
                  <a:lnTo>
                    <a:pt x="209802" y="80945"/>
                  </a:lnTo>
                  <a:lnTo>
                    <a:pt x="259192" y="85511"/>
                  </a:lnTo>
                  <a:lnTo>
                    <a:pt x="312163" y="89471"/>
                  </a:lnTo>
                  <a:lnTo>
                    <a:pt x="368247" y="92800"/>
                  </a:lnTo>
                  <a:lnTo>
                    <a:pt x="426975" y="95471"/>
                  </a:lnTo>
                  <a:lnTo>
                    <a:pt x="487875" y="97455"/>
                  </a:lnTo>
                  <a:lnTo>
                    <a:pt x="550479" y="98727"/>
                  </a:lnTo>
                  <a:lnTo>
                    <a:pt x="614318" y="99258"/>
                  </a:lnTo>
                  <a:lnTo>
                    <a:pt x="678921" y="99023"/>
                  </a:lnTo>
                  <a:lnTo>
                    <a:pt x="743819" y="97993"/>
                  </a:lnTo>
                  <a:lnTo>
                    <a:pt x="808543" y="96141"/>
                  </a:lnTo>
                  <a:lnTo>
                    <a:pt x="872622" y="93442"/>
                  </a:lnTo>
                  <a:lnTo>
                    <a:pt x="935588" y="89867"/>
                  </a:lnTo>
                  <a:lnTo>
                    <a:pt x="996970" y="85389"/>
                  </a:lnTo>
                  <a:lnTo>
                    <a:pt x="1056299" y="79981"/>
                  </a:lnTo>
                  <a:lnTo>
                    <a:pt x="1113105" y="73617"/>
                  </a:lnTo>
                  <a:lnTo>
                    <a:pt x="1166920" y="66269"/>
                  </a:lnTo>
                  <a:lnTo>
                    <a:pt x="1217272" y="57909"/>
                  </a:lnTo>
                  <a:lnTo>
                    <a:pt x="1263694" y="48512"/>
                  </a:lnTo>
                  <a:lnTo>
                    <a:pt x="1305714" y="38049"/>
                  </a:lnTo>
                  <a:lnTo>
                    <a:pt x="1342863" y="26494"/>
                  </a:lnTo>
                  <a:lnTo>
                    <a:pt x="1374673" y="13820"/>
                  </a:lnTo>
                  <a:lnTo>
                    <a:pt x="14006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30603" y="1610396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7401" y="1670599"/>
              <a:ext cx="1401445" cy="99695"/>
            </a:xfrm>
            <a:custGeom>
              <a:avLst/>
              <a:gdLst/>
              <a:ahLst/>
              <a:cxnLst/>
              <a:rect l="l" t="t" r="r" b="b"/>
              <a:pathLst>
                <a:path w="1401445" h="99694">
                  <a:moveTo>
                    <a:pt x="0" y="25910"/>
                  </a:moveTo>
                  <a:lnTo>
                    <a:pt x="33046" y="49998"/>
                  </a:lnTo>
                  <a:lnTo>
                    <a:pt x="87880" y="63893"/>
                  </a:lnTo>
                  <a:lnTo>
                    <a:pt x="164570" y="75803"/>
                  </a:lnTo>
                  <a:lnTo>
                    <a:pt x="209936" y="80945"/>
                  </a:lnTo>
                  <a:lnTo>
                    <a:pt x="259356" y="85511"/>
                  </a:lnTo>
                  <a:lnTo>
                    <a:pt x="312361" y="89471"/>
                  </a:lnTo>
                  <a:lnTo>
                    <a:pt x="368480" y="92800"/>
                  </a:lnTo>
                  <a:lnTo>
                    <a:pt x="427243" y="95471"/>
                  </a:lnTo>
                  <a:lnTo>
                    <a:pt x="488180" y="97455"/>
                  </a:lnTo>
                  <a:lnTo>
                    <a:pt x="550822" y="98727"/>
                  </a:lnTo>
                  <a:lnTo>
                    <a:pt x="614699" y="99258"/>
                  </a:lnTo>
                  <a:lnTo>
                    <a:pt x="679340" y="99023"/>
                  </a:lnTo>
                  <a:lnTo>
                    <a:pt x="744276" y="97993"/>
                  </a:lnTo>
                  <a:lnTo>
                    <a:pt x="809037" y="96141"/>
                  </a:lnTo>
                  <a:lnTo>
                    <a:pt x="873152" y="93442"/>
                  </a:lnTo>
                  <a:lnTo>
                    <a:pt x="936152" y="89867"/>
                  </a:lnTo>
                  <a:lnTo>
                    <a:pt x="997567" y="85389"/>
                  </a:lnTo>
                  <a:lnTo>
                    <a:pt x="1056927" y="79981"/>
                  </a:lnTo>
                  <a:lnTo>
                    <a:pt x="1113762" y="73617"/>
                  </a:lnTo>
                  <a:lnTo>
                    <a:pt x="1167603" y="66269"/>
                  </a:lnTo>
                  <a:lnTo>
                    <a:pt x="1217978" y="57909"/>
                  </a:lnTo>
                  <a:lnTo>
                    <a:pt x="1264419" y="48512"/>
                  </a:lnTo>
                  <a:lnTo>
                    <a:pt x="1306454" y="38049"/>
                  </a:lnTo>
                  <a:lnTo>
                    <a:pt x="1343616" y="26494"/>
                  </a:lnTo>
                  <a:lnTo>
                    <a:pt x="1375432" y="13820"/>
                  </a:lnTo>
                  <a:lnTo>
                    <a:pt x="1401434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92164" y="1616492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194326" y="0"/>
                  </a:moveTo>
                  <a:lnTo>
                    <a:pt x="0" y="0"/>
                  </a:lnTo>
                  <a:lnTo>
                    <a:pt x="0" y="151650"/>
                  </a:lnTo>
                  <a:lnTo>
                    <a:pt x="194326" y="151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97544" y="151650"/>
                  </a:moveTo>
                  <a:lnTo>
                    <a:pt x="0" y="151650"/>
                  </a:lnTo>
                  <a:lnTo>
                    <a:pt x="0" y="0"/>
                  </a:lnTo>
                  <a:lnTo>
                    <a:pt x="194326" y="0"/>
                  </a:lnTo>
                  <a:lnTo>
                    <a:pt x="194326" y="151650"/>
                  </a:lnTo>
                  <a:lnTo>
                    <a:pt x="97544" y="1516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388652" y="0"/>
                  </a:moveTo>
                  <a:lnTo>
                    <a:pt x="0" y="0"/>
                  </a:lnTo>
                  <a:lnTo>
                    <a:pt x="0" y="129550"/>
                  </a:lnTo>
                  <a:lnTo>
                    <a:pt x="388652" y="129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194326" y="129550"/>
                  </a:moveTo>
                  <a:lnTo>
                    <a:pt x="0" y="129550"/>
                  </a:lnTo>
                  <a:lnTo>
                    <a:pt x="0" y="0"/>
                  </a:lnTo>
                  <a:lnTo>
                    <a:pt x="388652" y="0"/>
                  </a:lnTo>
                  <a:lnTo>
                    <a:pt x="388652" y="129550"/>
                  </a:lnTo>
                  <a:lnTo>
                    <a:pt x="194326" y="1295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15618" y="1210312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90470" y="1137916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4386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438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8889" y="1214885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33741" y="1142489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5148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71585" y="1214885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45675" y="1142489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26790" y="1219457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70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01642" y="1147061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EF5AF1E-612C-1143-82C7-4F4D85BCD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84633BAB-2197-0248-AC34-5D53F497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0668"/>
      </p:ext>
    </p:extLst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D3535D-13AC-C84F-A6AA-9673C1998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47280"/>
            <a:ext cx="5625762" cy="2203048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18875">
              <a:spcBef>
                <a:spcPts val="803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easier: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5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Additional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constraint: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Causation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go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back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3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>
              <a:latin typeface="LM Sans 10"/>
              <a:cs typeface="LM Sans 10"/>
            </a:endParaRPr>
          </a:p>
          <a:p>
            <a:pPr marL="394482" marR="251034" indent="-188747">
              <a:lnSpc>
                <a:spcPct val="114599"/>
              </a:lnSpc>
              <a:spcBef>
                <a:spcPts val="394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3060991"/>
            <a:ext cx="2309820" cy="190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289022"/>
      </p:ext>
    </p:extLst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B0C68-5270-A94A-8AB3-9E841607E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28895"/>
            <a:ext cx="5816400" cy="2728987"/>
          </a:xfrm>
          <a:prstGeom prst="rect">
            <a:avLst/>
          </a:prstGeom>
        </p:spPr>
        <p:txBody>
          <a:bodyPr vert="horz" wrap="square" lIns="0" tIns="119858" rIns="0" bIns="0" rtlCol="0">
            <a:spAutoFit/>
          </a:bodyPr>
          <a:lstStyle/>
          <a:p>
            <a:pPr marL="18875">
              <a:spcBef>
                <a:spcPts val="94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 dirty="0">
              <a:latin typeface="LM Sans 10"/>
              <a:cs typeface="LM Sans 10"/>
            </a:endParaRPr>
          </a:p>
          <a:p>
            <a:pPr marL="394482" marR="441669" indent="-188747">
              <a:lnSpc>
                <a:spcPct val="114599"/>
              </a:lnSpc>
              <a:spcBef>
                <a:spcPts val="53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394482" marR="197241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12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PCMCI-Algorithm: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Adaption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PC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 (Peters/Clark)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-algorithm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series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challenges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addressed.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56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27191"/>
      </p:ext>
    </p:extLst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35AC7-2ED8-E04C-9716-B6602564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Alternative </a:t>
            </a:r>
            <a:r>
              <a:rPr spc="-15" dirty="0"/>
              <a:t>Concept: </a:t>
            </a:r>
            <a:r>
              <a:rPr spc="-7" dirty="0"/>
              <a:t>Granger</a:t>
            </a:r>
            <a:r>
              <a:rPr spc="-416" dirty="0"/>
              <a:t> </a:t>
            </a:r>
            <a:r>
              <a:rPr spc="-22" dirty="0"/>
              <a:t>Causality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786202" cy="159668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past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helps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predicting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own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past.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Limitations: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0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Requires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sufficiency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allow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contemporaneous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interactions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290997"/>
      </p:ext>
    </p:extLst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DBE8CAE8-826B-F140-8414-DBCD009E2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State of the </a:t>
            </a:r>
            <a:r>
              <a:rPr spc="-22" dirty="0"/>
              <a:t>art: </a:t>
            </a:r>
            <a:r>
              <a:rPr spc="-7" dirty="0"/>
              <a:t>see Runge et al. NatComm</a:t>
            </a:r>
            <a:r>
              <a:rPr spc="-208" dirty="0"/>
              <a:t> </a:t>
            </a:r>
            <a:r>
              <a:rPr spc="-7" dirty="0"/>
              <a:t>2019</a:t>
            </a:r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45</a:t>
            </a:r>
          </a:p>
        </p:txBody>
      </p:sp>
      <p:sp>
        <p:nvSpPr>
          <p:cNvPr id="3" name="object 3"/>
          <p:cNvSpPr/>
          <p:nvPr/>
        </p:nvSpPr>
        <p:spPr>
          <a:xfrm>
            <a:off x="4836629" y="1218237"/>
            <a:ext cx="767749" cy="40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36444" y="1787418"/>
            <a:ext cx="1588351" cy="488868"/>
            <a:chOff x="2213842" y="1202645"/>
            <a:chExt cx="1068705" cy="328930"/>
          </a:xfrm>
        </p:grpSpPr>
        <p:sp>
          <p:nvSpPr>
            <p:cNvPr id="5" name="object 5"/>
            <p:cNvSpPr/>
            <p:nvPr/>
          </p:nvSpPr>
          <p:spPr>
            <a:xfrm>
              <a:off x="2844999" y="1202645"/>
              <a:ext cx="437380" cy="302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13842" y="1226227"/>
              <a:ext cx="465878" cy="305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5863" y="2528839"/>
            <a:ext cx="2013043" cy="427741"/>
          </a:xfrm>
          <a:prstGeom prst="rect">
            <a:avLst/>
          </a:prstGeom>
        </p:spPr>
        <p:txBody>
          <a:bodyPr vert="horz" wrap="square" lIns="0" tIns="89657" rIns="0" bIns="0" rtlCol="0">
            <a:spAutoFit/>
          </a:bodyPr>
          <a:lstStyle/>
          <a:p>
            <a:pPr marL="18875">
              <a:spcBef>
                <a:spcPts val="706"/>
              </a:spcBef>
            </a:pPr>
            <a:r>
              <a:rPr sz="1115" b="1" spc="7" dirty="0">
                <a:latin typeface="Liberation Sans"/>
                <a:cs typeface="Liberation Sans"/>
              </a:rPr>
              <a:t>c </a:t>
            </a:r>
            <a:r>
              <a:rPr sz="892" spc="22" dirty="0">
                <a:latin typeface="Liberation Sans"/>
                <a:cs typeface="Liberation Sans"/>
              </a:rPr>
              <a:t>Causal network </a:t>
            </a:r>
            <a:r>
              <a:rPr sz="892" spc="15" dirty="0">
                <a:latin typeface="Liberation Sans"/>
                <a:cs typeface="Liberation Sans"/>
              </a:rPr>
              <a:t>learning</a:t>
            </a:r>
            <a:r>
              <a:rPr sz="892" spc="-149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algorithms</a:t>
            </a:r>
            <a:endParaRPr sz="892">
              <a:latin typeface="Liberation Sans"/>
              <a:cs typeface="Liberation Sans"/>
            </a:endParaRPr>
          </a:p>
          <a:p>
            <a:pPr marL="671941">
              <a:spcBef>
                <a:spcPts val="372"/>
              </a:spcBef>
            </a:pPr>
            <a:r>
              <a:rPr sz="743" dirty="0">
                <a:latin typeface="Liberation Sans"/>
                <a:cs typeface="Liberation Sans"/>
              </a:rPr>
              <a:t>Skeleton discovery 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1375" y="1479059"/>
            <a:ext cx="669127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i="1" dirty="0">
                <a:latin typeface="Liberation Sans"/>
                <a:cs typeface="Liberation Sans"/>
              </a:rPr>
              <a:t>(X(t), Y(t),</a:t>
            </a:r>
            <a:r>
              <a:rPr sz="743" i="1" spc="-67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Z(t))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6835" y="2292487"/>
            <a:ext cx="1939430" cy="134403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56624">
              <a:spcBef>
                <a:spcPts val="156"/>
              </a:spcBef>
            </a:pPr>
            <a:r>
              <a:rPr sz="1115" i="1" baseline="-16666" dirty="0">
                <a:latin typeface="Liberation Sans"/>
                <a:cs typeface="Liberation Sans"/>
              </a:rPr>
              <a:t>(X(t), X(t-d), X(t-2d)) </a:t>
            </a:r>
            <a:r>
              <a:rPr sz="743" i="1" dirty="0">
                <a:latin typeface="Liberation Sans"/>
                <a:cs typeface="Liberation Sans"/>
              </a:rPr>
              <a:t>(Y(t), Y(t-d),</a:t>
            </a:r>
            <a:r>
              <a:rPr sz="743" i="1" spc="-22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Y(t-2d))</a:t>
            </a:r>
            <a:endParaRPr sz="743">
              <a:latin typeface="Liberation Sans"/>
              <a:cs typeface="Liberatio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61292" y="1284379"/>
            <a:ext cx="60401" cy="60401"/>
            <a:chOff x="2566981" y="864181"/>
            <a:chExt cx="40640" cy="40640"/>
          </a:xfrm>
        </p:grpSpPr>
        <p:sp>
          <p:nvSpPr>
            <p:cNvPr id="11" name="object 11"/>
            <p:cNvSpPr/>
            <p:nvPr/>
          </p:nvSpPr>
          <p:spPr>
            <a:xfrm>
              <a:off x="2566981" y="86418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20180" y="0"/>
                  </a:moveTo>
                  <a:lnTo>
                    <a:pt x="12259" y="1564"/>
                  </a:lnTo>
                  <a:lnTo>
                    <a:pt x="5852" y="5852"/>
                  </a:lnTo>
                  <a:lnTo>
                    <a:pt x="1564" y="12259"/>
                  </a:lnTo>
                  <a:lnTo>
                    <a:pt x="0" y="20180"/>
                  </a:lnTo>
                  <a:lnTo>
                    <a:pt x="1564" y="28101"/>
                  </a:lnTo>
                  <a:lnTo>
                    <a:pt x="5852" y="34509"/>
                  </a:lnTo>
                  <a:lnTo>
                    <a:pt x="12259" y="38797"/>
                  </a:lnTo>
                  <a:lnTo>
                    <a:pt x="20180" y="40361"/>
                  </a:lnTo>
                  <a:lnTo>
                    <a:pt x="28101" y="38797"/>
                  </a:lnTo>
                  <a:lnTo>
                    <a:pt x="34509" y="34509"/>
                  </a:lnTo>
                  <a:lnTo>
                    <a:pt x="38797" y="28101"/>
                  </a:lnTo>
                  <a:lnTo>
                    <a:pt x="40361" y="20180"/>
                  </a:lnTo>
                  <a:lnTo>
                    <a:pt x="38797" y="12259"/>
                  </a:lnTo>
                  <a:lnTo>
                    <a:pt x="34509" y="5852"/>
                  </a:lnTo>
                  <a:lnTo>
                    <a:pt x="28101" y="1564"/>
                  </a:lnTo>
                  <a:lnTo>
                    <a:pt x="201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7475" y="8754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46563" y="783605"/>
            <a:ext cx="1810134" cy="463414"/>
          </a:xfrm>
          <a:prstGeom prst="rect">
            <a:avLst/>
          </a:prstGeom>
        </p:spPr>
        <p:txBody>
          <a:bodyPr vert="horz" wrap="square" lIns="0" tIns="100982" rIns="0" bIns="0" rtlCol="0">
            <a:spAutoFit/>
          </a:bodyPr>
          <a:lstStyle/>
          <a:p>
            <a:pPr algn="ctr">
              <a:spcBef>
                <a:spcPts val="795"/>
              </a:spcBef>
            </a:pPr>
            <a:r>
              <a:rPr sz="1115" b="1" spc="7" dirty="0">
                <a:latin typeface="Liberation Sans"/>
                <a:cs typeface="Liberation Sans"/>
              </a:rPr>
              <a:t>b </a:t>
            </a:r>
            <a:r>
              <a:rPr sz="892" spc="15" dirty="0">
                <a:latin typeface="Liberation Sans"/>
                <a:cs typeface="Liberation Sans"/>
              </a:rPr>
              <a:t>Nonlinear </a:t>
            </a:r>
            <a:r>
              <a:rPr sz="892" spc="22" dirty="0">
                <a:latin typeface="Liberation Sans"/>
                <a:cs typeface="Liberation Sans"/>
              </a:rPr>
              <a:t>state-space</a:t>
            </a:r>
            <a:r>
              <a:rPr sz="892" spc="-141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methods</a:t>
            </a:r>
            <a:endParaRPr sz="892">
              <a:latin typeface="Liberation Sans"/>
              <a:cs typeface="Liberation Sans"/>
            </a:endParaRPr>
          </a:p>
          <a:p>
            <a:pPr marL="59455" algn="ctr">
              <a:spcBef>
                <a:spcPts val="505"/>
              </a:spcBef>
            </a:pPr>
            <a:r>
              <a:rPr sz="817" b="1" i="1" spc="22" dirty="0">
                <a:latin typeface="Liberation Sans"/>
                <a:cs typeface="Liberation Sans"/>
              </a:rPr>
              <a:t>M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32982" y="1855341"/>
            <a:ext cx="1081551" cy="248209"/>
            <a:chOff x="2278797" y="1248346"/>
            <a:chExt cx="727710" cy="167005"/>
          </a:xfrm>
        </p:grpSpPr>
        <p:sp>
          <p:nvSpPr>
            <p:cNvPr id="15" name="object 15"/>
            <p:cNvSpPr/>
            <p:nvPr/>
          </p:nvSpPr>
          <p:spPr>
            <a:xfrm>
              <a:off x="2943961" y="1332378"/>
              <a:ext cx="62230" cy="33655"/>
            </a:xfrm>
            <a:custGeom>
              <a:avLst/>
              <a:gdLst/>
              <a:ahLst/>
              <a:cxnLst/>
              <a:rect l="l" t="t" r="r" b="b"/>
              <a:pathLst>
                <a:path w="62230" h="33655">
                  <a:moveTo>
                    <a:pt x="32289" y="0"/>
                  </a:moveTo>
                  <a:lnTo>
                    <a:pt x="19865" y="693"/>
                  </a:lnTo>
                  <a:lnTo>
                    <a:pt x="9787" y="3733"/>
                  </a:lnTo>
                  <a:lnTo>
                    <a:pt x="2888" y="8740"/>
                  </a:lnTo>
                  <a:lnTo>
                    <a:pt x="0" y="15337"/>
                  </a:lnTo>
                  <a:lnTo>
                    <a:pt x="2282" y="22085"/>
                  </a:lnTo>
                  <a:lnTo>
                    <a:pt x="8576" y="27546"/>
                  </a:lnTo>
                  <a:lnTo>
                    <a:pt x="18049" y="31343"/>
                  </a:lnTo>
                  <a:lnTo>
                    <a:pt x="29867" y="33096"/>
                  </a:lnTo>
                  <a:lnTo>
                    <a:pt x="42291" y="32415"/>
                  </a:lnTo>
                  <a:lnTo>
                    <a:pt x="52369" y="29464"/>
                  </a:lnTo>
                  <a:lnTo>
                    <a:pt x="59268" y="24696"/>
                  </a:lnTo>
                  <a:lnTo>
                    <a:pt x="62157" y="18566"/>
                  </a:lnTo>
                  <a:lnTo>
                    <a:pt x="60214" y="11805"/>
                  </a:lnTo>
                  <a:lnTo>
                    <a:pt x="53883" y="6256"/>
                  </a:lnTo>
                  <a:lnTo>
                    <a:pt x="44221" y="2219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6563" y="1340451"/>
              <a:ext cx="17145" cy="17780"/>
            </a:xfrm>
            <a:custGeom>
              <a:avLst/>
              <a:gdLst/>
              <a:ahLst/>
              <a:cxnLst/>
              <a:rect l="l" t="t" r="r" b="b"/>
              <a:pathLst>
                <a:path w="17144" h="17780">
                  <a:moveTo>
                    <a:pt x="12915" y="0"/>
                  </a:moveTo>
                  <a:lnTo>
                    <a:pt x="3228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3228" y="17759"/>
                  </a:lnTo>
                  <a:lnTo>
                    <a:pt x="12915" y="17759"/>
                  </a:lnTo>
                  <a:lnTo>
                    <a:pt x="16951" y="13723"/>
                  </a:lnTo>
                  <a:lnTo>
                    <a:pt x="16951" y="4036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8797" y="1381077"/>
              <a:ext cx="57785" cy="34290"/>
            </a:xfrm>
            <a:custGeom>
              <a:avLst/>
              <a:gdLst/>
              <a:ahLst/>
              <a:cxnLst/>
              <a:rect l="l" t="t" r="r" b="b"/>
              <a:pathLst>
                <a:path w="57785" h="34290">
                  <a:moveTo>
                    <a:pt x="36199" y="0"/>
                  </a:moveTo>
                  <a:lnTo>
                    <a:pt x="491" y="18503"/>
                  </a:lnTo>
                  <a:lnTo>
                    <a:pt x="0" y="24759"/>
                  </a:lnTo>
                  <a:lnTo>
                    <a:pt x="3809" y="29867"/>
                  </a:lnTo>
                  <a:lnTo>
                    <a:pt x="11099" y="32932"/>
                  </a:lnTo>
                  <a:lnTo>
                    <a:pt x="21114" y="33727"/>
                  </a:lnTo>
                  <a:lnTo>
                    <a:pt x="33096" y="32024"/>
                  </a:lnTo>
                  <a:lnTo>
                    <a:pt x="44032" y="27584"/>
                  </a:lnTo>
                  <a:lnTo>
                    <a:pt x="52167" y="21934"/>
                  </a:lnTo>
                  <a:lnTo>
                    <a:pt x="56821" y="15678"/>
                  </a:lnTo>
                  <a:lnTo>
                    <a:pt x="57313" y="9421"/>
                  </a:lnTo>
                  <a:lnTo>
                    <a:pt x="53504" y="3859"/>
                  </a:lnTo>
                  <a:lnTo>
                    <a:pt x="46214" y="643"/>
                  </a:lnTo>
                  <a:lnTo>
                    <a:pt x="36199" y="0"/>
                  </a:lnTo>
                  <a:close/>
                </a:path>
              </a:pathLst>
            </a:custGeom>
            <a:solidFill>
              <a:srgbClr val="EC1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8171" y="13896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1267" y="1254378"/>
              <a:ext cx="645160" cy="79375"/>
            </a:xfrm>
            <a:custGeom>
              <a:avLst/>
              <a:gdLst/>
              <a:ahLst/>
              <a:cxnLst/>
              <a:rect l="l" t="t" r="r" b="b"/>
              <a:pathLst>
                <a:path w="645160" h="79375">
                  <a:moveTo>
                    <a:pt x="0" y="74771"/>
                  </a:moveTo>
                  <a:lnTo>
                    <a:pt x="69418" y="37822"/>
                  </a:lnTo>
                  <a:lnTo>
                    <a:pt x="115744" y="24199"/>
                  </a:lnTo>
                  <a:lnTo>
                    <a:pt x="167659" y="13692"/>
                  </a:lnTo>
                  <a:lnTo>
                    <a:pt x="223544" y="6215"/>
                  </a:lnTo>
                  <a:lnTo>
                    <a:pt x="281783" y="1680"/>
                  </a:lnTo>
                  <a:lnTo>
                    <a:pt x="340759" y="0"/>
                  </a:lnTo>
                  <a:lnTo>
                    <a:pt x="398853" y="1086"/>
                  </a:lnTo>
                  <a:lnTo>
                    <a:pt x="454448" y="4851"/>
                  </a:lnTo>
                  <a:lnTo>
                    <a:pt x="505928" y="11208"/>
                  </a:lnTo>
                  <a:lnTo>
                    <a:pt x="551675" y="20070"/>
                  </a:lnTo>
                  <a:lnTo>
                    <a:pt x="590071" y="31348"/>
                  </a:lnTo>
                  <a:lnTo>
                    <a:pt x="638342" y="60804"/>
                  </a:lnTo>
                  <a:lnTo>
                    <a:pt x="644982" y="78807"/>
                  </a:lnTo>
                </a:path>
              </a:pathLst>
            </a:custGeom>
            <a:ln w="11650">
              <a:solidFill>
                <a:srgbClr val="F48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3014" y="1314619"/>
              <a:ext cx="51435" cy="69215"/>
            </a:xfrm>
            <a:custGeom>
              <a:avLst/>
              <a:gdLst/>
              <a:ahLst/>
              <a:cxnLst/>
              <a:rect l="l" t="t" r="r" b="b"/>
              <a:pathLst>
                <a:path w="51435" h="69215">
                  <a:moveTo>
                    <a:pt x="12108" y="0"/>
                  </a:moveTo>
                  <a:lnTo>
                    <a:pt x="0" y="68615"/>
                  </a:lnTo>
                  <a:lnTo>
                    <a:pt x="50855" y="20988"/>
                  </a:lnTo>
                  <a:lnTo>
                    <a:pt x="1210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3530" y="17082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X</a:t>
            </a:r>
            <a:endParaRPr sz="669" baseline="-37037">
              <a:latin typeface="Liberation Sans"/>
              <a:cs typeface="Liberatio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2932" y="17094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Y</a:t>
            </a:r>
            <a:endParaRPr sz="669" baseline="-3703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6729" y="2021580"/>
            <a:ext cx="1020206" cy="331260"/>
            <a:chOff x="2308231" y="1360198"/>
            <a:chExt cx="686435" cy="222885"/>
          </a:xfrm>
        </p:grpSpPr>
        <p:sp>
          <p:nvSpPr>
            <p:cNvPr id="24" name="object 24"/>
            <p:cNvSpPr/>
            <p:nvPr/>
          </p:nvSpPr>
          <p:spPr>
            <a:xfrm>
              <a:off x="2311086" y="1410680"/>
              <a:ext cx="17145" cy="169545"/>
            </a:xfrm>
            <a:custGeom>
              <a:avLst/>
              <a:gdLst/>
              <a:ahLst/>
              <a:cxnLst/>
              <a:rect l="l" t="t" r="r" b="b"/>
              <a:pathLst>
                <a:path w="17144" h="169544">
                  <a:moveTo>
                    <a:pt x="8475" y="-2855"/>
                  </a:moveTo>
                  <a:lnTo>
                    <a:pt x="8475" y="172375"/>
                  </a:lnTo>
                </a:path>
              </a:pathLst>
            </a:custGeom>
            <a:ln w="22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0286" y="1363053"/>
              <a:ext cx="11430" cy="194945"/>
            </a:xfrm>
            <a:custGeom>
              <a:avLst/>
              <a:gdLst/>
              <a:ahLst/>
              <a:cxnLst/>
              <a:rect l="l" t="t" r="r" b="b"/>
              <a:pathLst>
                <a:path w="11430" h="194944">
                  <a:moveTo>
                    <a:pt x="11301" y="194544"/>
                  </a:moveTo>
                  <a:lnTo>
                    <a:pt x="0" y="0"/>
                  </a:lnTo>
                </a:path>
              </a:pathLst>
            </a:custGeom>
            <a:ln w="57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582172" y="1322771"/>
            <a:ext cx="392605" cy="165158"/>
          </a:xfrm>
          <a:custGeom>
            <a:avLst/>
            <a:gdLst/>
            <a:ahLst/>
            <a:cxnLst/>
            <a:rect l="l" t="t" r="r" b="b"/>
            <a:pathLst>
              <a:path w="264160" h="111125">
                <a:moveTo>
                  <a:pt x="0" y="110591"/>
                </a:moveTo>
                <a:lnTo>
                  <a:pt x="263966" y="0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14256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41524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p=0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51126" y="3302353"/>
            <a:ext cx="576638" cy="915449"/>
            <a:chOff x="541622" y="2221954"/>
            <a:chExt cx="387985" cy="615950"/>
          </a:xfrm>
        </p:grpSpPr>
        <p:sp>
          <p:nvSpPr>
            <p:cNvPr id="29" name="object 29"/>
            <p:cNvSpPr/>
            <p:nvPr/>
          </p:nvSpPr>
          <p:spPr>
            <a:xfrm>
              <a:off x="697407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045" y="193929"/>
                  </a:lnTo>
                  <a:lnTo>
                    <a:pt x="48780" y="187274"/>
                  </a:lnTo>
                  <a:lnTo>
                    <a:pt x="34721" y="184848"/>
                  </a:lnTo>
                  <a:lnTo>
                    <a:pt x="21120" y="187274"/>
                  </a:lnTo>
                  <a:lnTo>
                    <a:pt x="10096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8739"/>
                  </a:lnTo>
                  <a:lnTo>
                    <a:pt x="10096" y="238734"/>
                  </a:lnTo>
                  <a:lnTo>
                    <a:pt x="21120" y="245389"/>
                  </a:lnTo>
                  <a:lnTo>
                    <a:pt x="34721" y="247815"/>
                  </a:lnTo>
                  <a:lnTo>
                    <a:pt x="48780" y="245389"/>
                  </a:lnTo>
                  <a:lnTo>
                    <a:pt x="60045" y="238734"/>
                  </a:lnTo>
                  <a:lnTo>
                    <a:pt x="67525" y="22873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86" y="217144"/>
                  </a:moveTo>
                  <a:lnTo>
                    <a:pt x="228968" y="204266"/>
                  </a:lnTo>
                  <a:lnTo>
                    <a:pt x="221488" y="194030"/>
                  </a:lnTo>
                  <a:lnTo>
                    <a:pt x="210223" y="187286"/>
                  </a:lnTo>
                  <a:lnTo>
                    <a:pt x="196164" y="184848"/>
                  </a:lnTo>
                  <a:lnTo>
                    <a:pt x="182562" y="187286"/>
                  </a:lnTo>
                  <a:lnTo>
                    <a:pt x="171538" y="194030"/>
                  </a:lnTo>
                  <a:lnTo>
                    <a:pt x="164147" y="204266"/>
                  </a:lnTo>
                  <a:lnTo>
                    <a:pt x="161455" y="217144"/>
                  </a:lnTo>
                  <a:lnTo>
                    <a:pt x="164147" y="229552"/>
                  </a:lnTo>
                  <a:lnTo>
                    <a:pt x="171538" y="239547"/>
                  </a:lnTo>
                  <a:lnTo>
                    <a:pt x="182562" y="246202"/>
                  </a:lnTo>
                  <a:lnTo>
                    <a:pt x="196164" y="248627"/>
                  </a:lnTo>
                  <a:lnTo>
                    <a:pt x="210223" y="246202"/>
                  </a:lnTo>
                  <a:lnTo>
                    <a:pt x="221488" y="239547"/>
                  </a:lnTo>
                  <a:lnTo>
                    <a:pt x="228968" y="229552"/>
                  </a:lnTo>
                  <a:lnTo>
                    <a:pt x="231686" y="217144"/>
                  </a:lnTo>
                  <a:close/>
                </a:path>
                <a:path w="231775" h="248919">
                  <a:moveTo>
                    <a:pt x="231686" y="31470"/>
                  </a:moveTo>
                  <a:lnTo>
                    <a:pt x="229095" y="19062"/>
                  </a:lnTo>
                  <a:lnTo>
                    <a:pt x="221894" y="9080"/>
                  </a:lnTo>
                  <a:lnTo>
                    <a:pt x="210908" y="2413"/>
                  </a:lnTo>
                  <a:lnTo>
                    <a:pt x="196977" y="0"/>
                  </a:lnTo>
                  <a:lnTo>
                    <a:pt x="183375" y="2413"/>
                  </a:lnTo>
                  <a:lnTo>
                    <a:pt x="172351" y="9080"/>
                  </a:lnTo>
                  <a:lnTo>
                    <a:pt x="164960" y="19062"/>
                  </a:lnTo>
                  <a:lnTo>
                    <a:pt x="162255" y="31470"/>
                  </a:lnTo>
                  <a:lnTo>
                    <a:pt x="164960" y="44348"/>
                  </a:lnTo>
                  <a:lnTo>
                    <a:pt x="172351" y="54584"/>
                  </a:lnTo>
                  <a:lnTo>
                    <a:pt x="183375" y="61328"/>
                  </a:lnTo>
                  <a:lnTo>
                    <a:pt x="196977" y="63766"/>
                  </a:lnTo>
                  <a:lnTo>
                    <a:pt x="210908" y="61328"/>
                  </a:lnTo>
                  <a:lnTo>
                    <a:pt x="221894" y="54584"/>
                  </a:lnTo>
                  <a:lnTo>
                    <a:pt x="229095" y="44348"/>
                  </a:lnTo>
                  <a:lnTo>
                    <a:pt x="231686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7154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7384" y="2552114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7419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385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30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5752"/>
                  </a:moveTo>
                  <a:lnTo>
                    <a:pt x="22593" y="104140"/>
                  </a:lnTo>
                  <a:lnTo>
                    <a:pt x="21793" y="101714"/>
                  </a:lnTo>
                  <a:lnTo>
                    <a:pt x="21793" y="105752"/>
                  </a:lnTo>
                  <a:lnTo>
                    <a:pt x="21793" y="109791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3716" y="117856"/>
                  </a:lnTo>
                  <a:lnTo>
                    <a:pt x="9677" y="117856"/>
                  </a:lnTo>
                  <a:lnTo>
                    <a:pt x="4838" y="115443"/>
                  </a:lnTo>
                  <a:lnTo>
                    <a:pt x="4025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25" y="100901"/>
                  </a:lnTo>
                  <a:lnTo>
                    <a:pt x="4838" y="100101"/>
                  </a:lnTo>
                  <a:lnTo>
                    <a:pt x="9677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1793" y="105752"/>
                  </a:lnTo>
                  <a:lnTo>
                    <a:pt x="21793" y="101714"/>
                  </a:lnTo>
                  <a:lnTo>
                    <a:pt x="20980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5328" y="96875"/>
                  </a:lnTo>
                  <a:lnTo>
                    <a:pt x="13716" y="96062"/>
                  </a:lnTo>
                  <a:lnTo>
                    <a:pt x="9677" y="96062"/>
                  </a:lnTo>
                  <a:lnTo>
                    <a:pt x="7264" y="96875"/>
                  </a:lnTo>
                  <a:lnTo>
                    <a:pt x="4025" y="98488"/>
                  </a:lnTo>
                  <a:lnTo>
                    <a:pt x="2413" y="100101"/>
                  </a:lnTo>
                  <a:lnTo>
                    <a:pt x="1612" y="101714"/>
                  </a:lnTo>
                  <a:lnTo>
                    <a:pt x="800" y="104140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1404"/>
                  </a:lnTo>
                  <a:lnTo>
                    <a:pt x="1612" y="113817"/>
                  </a:lnTo>
                  <a:lnTo>
                    <a:pt x="2413" y="115443"/>
                  </a:lnTo>
                  <a:lnTo>
                    <a:pt x="4025" y="117055"/>
                  </a:lnTo>
                  <a:lnTo>
                    <a:pt x="5651" y="117856"/>
                  </a:lnTo>
                  <a:lnTo>
                    <a:pt x="8064" y="118668"/>
                  </a:lnTo>
                  <a:lnTo>
                    <a:pt x="9677" y="119468"/>
                  </a:lnTo>
                  <a:lnTo>
                    <a:pt x="13716" y="119468"/>
                  </a:lnTo>
                  <a:lnTo>
                    <a:pt x="15328" y="118668"/>
                  </a:lnTo>
                  <a:lnTo>
                    <a:pt x="17754" y="117856"/>
                  </a:lnTo>
                  <a:lnTo>
                    <a:pt x="19367" y="116243"/>
                  </a:lnTo>
                  <a:lnTo>
                    <a:pt x="20980" y="115443"/>
                  </a:lnTo>
                  <a:lnTo>
                    <a:pt x="21793" y="113817"/>
                  </a:lnTo>
                  <a:lnTo>
                    <a:pt x="22593" y="111404"/>
                  </a:lnTo>
                  <a:lnTo>
                    <a:pt x="23406" y="109791"/>
                  </a:lnTo>
                  <a:lnTo>
                    <a:pt x="23406" y="105752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593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2915" y="21793"/>
                  </a:lnTo>
                  <a:lnTo>
                    <a:pt x="9677" y="21793"/>
                  </a:lnTo>
                  <a:lnTo>
                    <a:pt x="4838" y="19380"/>
                  </a:lnTo>
                  <a:lnTo>
                    <a:pt x="2413" y="16954"/>
                  </a:lnTo>
                  <a:lnTo>
                    <a:pt x="1612" y="15341"/>
                  </a:lnTo>
                  <a:lnTo>
                    <a:pt x="1612" y="8077"/>
                  </a:lnTo>
                  <a:lnTo>
                    <a:pt x="2413" y="6464"/>
                  </a:lnTo>
                  <a:lnTo>
                    <a:pt x="4838" y="4038"/>
                  </a:lnTo>
                  <a:lnTo>
                    <a:pt x="6451" y="3225"/>
                  </a:lnTo>
                  <a:lnTo>
                    <a:pt x="8064" y="1612"/>
                  </a:lnTo>
                  <a:lnTo>
                    <a:pt x="14528" y="1612"/>
                  </a:lnTo>
                  <a:lnTo>
                    <a:pt x="16141" y="3225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28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25" y="2425"/>
                  </a:lnTo>
                  <a:lnTo>
                    <a:pt x="2413" y="4038"/>
                  </a:lnTo>
                  <a:lnTo>
                    <a:pt x="1612" y="5651"/>
                  </a:lnTo>
                  <a:lnTo>
                    <a:pt x="0" y="8077"/>
                  </a:lnTo>
                  <a:lnTo>
                    <a:pt x="0" y="15341"/>
                  </a:lnTo>
                  <a:lnTo>
                    <a:pt x="1612" y="17767"/>
                  </a:lnTo>
                  <a:lnTo>
                    <a:pt x="2413" y="19380"/>
                  </a:lnTo>
                  <a:lnTo>
                    <a:pt x="4025" y="20993"/>
                  </a:lnTo>
                  <a:lnTo>
                    <a:pt x="72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793"/>
                  </a:lnTo>
                  <a:lnTo>
                    <a:pt x="19367" y="20180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9674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7649" y="2621537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2047" y="2605392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0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1483"/>
                  </a:moveTo>
                  <a:lnTo>
                    <a:pt x="228981" y="19075"/>
                  </a:lnTo>
                  <a:lnTo>
                    <a:pt x="221589" y="9080"/>
                  </a:lnTo>
                  <a:lnTo>
                    <a:pt x="210566" y="2425"/>
                  </a:lnTo>
                  <a:lnTo>
                    <a:pt x="196977" y="0"/>
                  </a:lnTo>
                  <a:lnTo>
                    <a:pt x="183375" y="2425"/>
                  </a:lnTo>
                  <a:lnTo>
                    <a:pt x="172351" y="9080"/>
                  </a:lnTo>
                  <a:lnTo>
                    <a:pt x="164960" y="19075"/>
                  </a:lnTo>
                  <a:lnTo>
                    <a:pt x="162255" y="31483"/>
                  </a:lnTo>
                  <a:lnTo>
                    <a:pt x="164960" y="44361"/>
                  </a:lnTo>
                  <a:lnTo>
                    <a:pt x="172351" y="54597"/>
                  </a:lnTo>
                  <a:lnTo>
                    <a:pt x="183375" y="61341"/>
                  </a:lnTo>
                  <a:lnTo>
                    <a:pt x="196977" y="63779"/>
                  </a:lnTo>
                  <a:lnTo>
                    <a:pt x="210566" y="61341"/>
                  </a:lnTo>
                  <a:lnTo>
                    <a:pt x="221589" y="54597"/>
                  </a:lnTo>
                  <a:lnTo>
                    <a:pt x="228981" y="44361"/>
                  </a:lnTo>
                  <a:lnTo>
                    <a:pt x="231686" y="314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7649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2047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4385" y="2307521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7419" y="2221954"/>
              <a:ext cx="70229" cy="63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237" y="2408426"/>
              <a:ext cx="70229" cy="63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1622" y="2224376"/>
              <a:ext cx="70229" cy="63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3237" y="2591669"/>
              <a:ext cx="70229" cy="637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237" y="2774912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94700" y="3253484"/>
            <a:ext cx="111364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30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00699" y="3537824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00699" y="3810167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00699" y="4081311"/>
            <a:ext cx="724809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34083" algn="l"/>
                <a:tab pos="704972" algn="l"/>
              </a:tabLst>
            </a:pPr>
            <a:r>
              <a:rPr sz="892" i="1" spc="37" dirty="0">
                <a:latin typeface="Liberation Serif"/>
                <a:cs typeface="Liberation Serif"/>
              </a:rPr>
              <a:t>W	</a:t>
            </a:r>
            <a:r>
              <a:rPr sz="892" u="sng" spc="45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92" u="sng" spc="3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892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61965" y="4081311"/>
            <a:ext cx="409592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89763" algn="l"/>
              </a:tabLst>
            </a:pPr>
            <a:r>
              <a:rPr sz="892" u="heavy" spc="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	</a:t>
            </a:r>
            <a:endParaRPr sz="892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031418" y="3374250"/>
            <a:ext cx="462443" cy="852217"/>
            <a:chOff x="595646" y="2270328"/>
            <a:chExt cx="311150" cy="573405"/>
          </a:xfrm>
        </p:grpSpPr>
        <p:sp>
          <p:nvSpPr>
            <p:cNvPr id="53" name="object 53"/>
            <p:cNvSpPr/>
            <p:nvPr/>
          </p:nvSpPr>
          <p:spPr>
            <a:xfrm>
              <a:off x="882269" y="22857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5" h="121285">
                  <a:moveTo>
                    <a:pt x="23406" y="105752"/>
                  </a:moveTo>
                  <a:lnTo>
                    <a:pt x="21793" y="104127"/>
                  </a:lnTo>
                  <a:lnTo>
                    <a:pt x="21793" y="106553"/>
                  </a:lnTo>
                  <a:lnTo>
                    <a:pt x="21793" y="113017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5341" y="119468"/>
                  </a:lnTo>
                  <a:lnTo>
                    <a:pt x="8877" y="119468"/>
                  </a:lnTo>
                  <a:lnTo>
                    <a:pt x="5651" y="117856"/>
                  </a:lnTo>
                  <a:lnTo>
                    <a:pt x="4038" y="116243"/>
                  </a:lnTo>
                  <a:lnTo>
                    <a:pt x="1612" y="111391"/>
                  </a:lnTo>
                  <a:lnTo>
                    <a:pt x="1612" y="108165"/>
                  </a:lnTo>
                  <a:lnTo>
                    <a:pt x="4038" y="103327"/>
                  </a:lnTo>
                  <a:lnTo>
                    <a:pt x="5651" y="101714"/>
                  </a:lnTo>
                  <a:lnTo>
                    <a:pt x="10490" y="99288"/>
                  </a:lnTo>
                  <a:lnTo>
                    <a:pt x="13728" y="99288"/>
                  </a:lnTo>
                  <a:lnTo>
                    <a:pt x="18567" y="101714"/>
                  </a:lnTo>
                  <a:lnTo>
                    <a:pt x="20180" y="103327"/>
                  </a:lnTo>
                  <a:lnTo>
                    <a:pt x="21793" y="106553"/>
                  </a:lnTo>
                  <a:lnTo>
                    <a:pt x="21793" y="104127"/>
                  </a:lnTo>
                  <a:lnTo>
                    <a:pt x="20993" y="101714"/>
                  </a:lnTo>
                  <a:lnTo>
                    <a:pt x="20180" y="100901"/>
                  </a:lnTo>
                  <a:lnTo>
                    <a:pt x="17754" y="99288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288"/>
                  </a:lnTo>
                  <a:lnTo>
                    <a:pt x="4838" y="100901"/>
                  </a:lnTo>
                  <a:lnTo>
                    <a:pt x="3225" y="101714"/>
                  </a:lnTo>
                  <a:lnTo>
                    <a:pt x="1612" y="104127"/>
                  </a:lnTo>
                  <a:lnTo>
                    <a:pt x="0" y="107365"/>
                  </a:lnTo>
                  <a:lnTo>
                    <a:pt x="0" y="111391"/>
                  </a:lnTo>
                  <a:lnTo>
                    <a:pt x="6464" y="119468"/>
                  </a:lnTo>
                  <a:lnTo>
                    <a:pt x="8077" y="121081"/>
                  </a:lnTo>
                  <a:lnTo>
                    <a:pt x="16141" y="121081"/>
                  </a:lnTo>
                  <a:lnTo>
                    <a:pt x="17754" y="119468"/>
                  </a:lnTo>
                  <a:lnTo>
                    <a:pt x="20180" y="118668"/>
                  </a:lnTo>
                  <a:lnTo>
                    <a:pt x="20993" y="117856"/>
                  </a:lnTo>
                  <a:lnTo>
                    <a:pt x="21793" y="115430"/>
                  </a:lnTo>
                  <a:lnTo>
                    <a:pt x="23406" y="113817"/>
                  </a:lnTo>
                  <a:lnTo>
                    <a:pt x="23406" y="105752"/>
                  </a:lnTo>
                  <a:close/>
                </a:path>
                <a:path w="24765" h="121285">
                  <a:moveTo>
                    <a:pt x="24218" y="9690"/>
                  </a:moveTo>
                  <a:lnTo>
                    <a:pt x="23406" y="80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3716"/>
                  </a:lnTo>
                  <a:lnTo>
                    <a:pt x="20180" y="18567"/>
                  </a:lnTo>
                  <a:lnTo>
                    <a:pt x="13728" y="21793"/>
                  </a:lnTo>
                  <a:lnTo>
                    <a:pt x="10490" y="21793"/>
                  </a:lnTo>
                  <a:lnTo>
                    <a:pt x="5651" y="19367"/>
                  </a:lnTo>
                  <a:lnTo>
                    <a:pt x="3225" y="16954"/>
                  </a:lnTo>
                  <a:lnTo>
                    <a:pt x="2425" y="15341"/>
                  </a:lnTo>
                  <a:lnTo>
                    <a:pt x="2425" y="8077"/>
                  </a:lnTo>
                  <a:lnTo>
                    <a:pt x="3225" y="6451"/>
                  </a:lnTo>
                  <a:lnTo>
                    <a:pt x="5651" y="4038"/>
                  </a:lnTo>
                  <a:lnTo>
                    <a:pt x="10490" y="1612"/>
                  </a:lnTo>
                  <a:lnTo>
                    <a:pt x="13728" y="1612"/>
                  </a:lnTo>
                  <a:lnTo>
                    <a:pt x="20180" y="4838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180" y="3225"/>
                  </a:lnTo>
                  <a:lnTo>
                    <a:pt x="17754" y="1612"/>
                  </a:lnTo>
                  <a:lnTo>
                    <a:pt x="14528" y="0"/>
                  </a:lnTo>
                  <a:lnTo>
                    <a:pt x="10490" y="0"/>
                  </a:lnTo>
                  <a:lnTo>
                    <a:pt x="8077" y="800"/>
                  </a:lnTo>
                  <a:lnTo>
                    <a:pt x="4838" y="2425"/>
                  </a:lnTo>
                  <a:lnTo>
                    <a:pt x="3225" y="4038"/>
                  </a:lnTo>
                  <a:lnTo>
                    <a:pt x="2425" y="5651"/>
                  </a:lnTo>
                  <a:lnTo>
                    <a:pt x="812" y="8077"/>
                  </a:lnTo>
                  <a:lnTo>
                    <a:pt x="812" y="15341"/>
                  </a:lnTo>
                  <a:lnTo>
                    <a:pt x="2425" y="17754"/>
                  </a:lnTo>
                  <a:lnTo>
                    <a:pt x="3225" y="19367"/>
                  </a:lnTo>
                  <a:lnTo>
                    <a:pt x="4838" y="20993"/>
                  </a:lnTo>
                  <a:lnTo>
                    <a:pt x="9690" y="23406"/>
                  </a:lnTo>
                  <a:lnTo>
                    <a:pt x="14528" y="23406"/>
                  </a:lnTo>
                  <a:lnTo>
                    <a:pt x="17754" y="21793"/>
                  </a:lnTo>
                  <a:lnTo>
                    <a:pt x="20180" y="20993"/>
                  </a:lnTo>
                  <a:lnTo>
                    <a:pt x="20993" y="19367"/>
                  </a:lnTo>
                  <a:lnTo>
                    <a:pt x="22606" y="17754"/>
                  </a:lnTo>
                  <a:lnTo>
                    <a:pt x="23406" y="15341"/>
                  </a:lnTo>
                  <a:lnTo>
                    <a:pt x="24218" y="13716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7962" y="2276039"/>
              <a:ext cx="118110" cy="272415"/>
            </a:xfrm>
            <a:custGeom>
              <a:avLst/>
              <a:gdLst/>
              <a:ahLst/>
              <a:cxnLst/>
              <a:rect l="l" t="t" r="r" b="b"/>
              <a:pathLst>
                <a:path w="118109" h="272414">
                  <a:moveTo>
                    <a:pt x="0" y="0"/>
                  </a:moveTo>
                  <a:lnTo>
                    <a:pt x="117856" y="2720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1288" y="2540005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5" h="50164">
                  <a:moveTo>
                    <a:pt x="29060" y="0"/>
                  </a:moveTo>
                  <a:lnTo>
                    <a:pt x="0" y="12915"/>
                  </a:lnTo>
                  <a:lnTo>
                    <a:pt x="33096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1358" y="2279268"/>
              <a:ext cx="259715" cy="275590"/>
            </a:xfrm>
            <a:custGeom>
              <a:avLst/>
              <a:gdLst/>
              <a:ahLst/>
              <a:cxnLst/>
              <a:rect l="l" t="t" r="r" b="b"/>
              <a:pathLst>
                <a:path w="259715" h="275589">
                  <a:moveTo>
                    <a:pt x="0" y="0"/>
                  </a:moveTo>
                  <a:lnTo>
                    <a:pt x="259123" y="275267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7261" y="2457607"/>
              <a:ext cx="294702" cy="1389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068" y="2628802"/>
              <a:ext cx="271292" cy="160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7962" y="2276039"/>
              <a:ext cx="102235" cy="462280"/>
            </a:xfrm>
            <a:custGeom>
              <a:avLst/>
              <a:gdLst/>
              <a:ahLst/>
              <a:cxnLst/>
              <a:rect l="l" t="t" r="r" b="b"/>
              <a:pathLst>
                <a:path w="102234" h="462280">
                  <a:moveTo>
                    <a:pt x="0" y="0"/>
                  </a:moveTo>
                  <a:lnTo>
                    <a:pt x="101711" y="4617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4336" y="2732128"/>
              <a:ext cx="31115" cy="50165"/>
            </a:xfrm>
            <a:custGeom>
              <a:avLst/>
              <a:gdLst/>
              <a:ahLst/>
              <a:cxnLst/>
              <a:rect l="l" t="t" r="r" b="b"/>
              <a:pathLst>
                <a:path w="31115" h="50164">
                  <a:moveTo>
                    <a:pt x="30675" y="0"/>
                  </a:moveTo>
                  <a:lnTo>
                    <a:pt x="0" y="7265"/>
                  </a:lnTo>
                  <a:lnTo>
                    <a:pt x="25831" y="50048"/>
                  </a:lnTo>
                  <a:lnTo>
                    <a:pt x="3067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1358" y="2279268"/>
              <a:ext cx="247015" cy="460375"/>
            </a:xfrm>
            <a:custGeom>
              <a:avLst/>
              <a:gdLst/>
              <a:ahLst/>
              <a:cxnLst/>
              <a:rect l="l" t="t" r="r" b="b"/>
              <a:pathLst>
                <a:path w="247015" h="460375">
                  <a:moveTo>
                    <a:pt x="0" y="0"/>
                  </a:moveTo>
                  <a:lnTo>
                    <a:pt x="247014" y="46012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3035" y="272970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5" h="50164">
                  <a:moveTo>
                    <a:pt x="28253" y="0"/>
                  </a:moveTo>
                  <a:lnTo>
                    <a:pt x="0" y="15337"/>
                  </a:lnTo>
                  <a:lnTo>
                    <a:pt x="37132" y="50048"/>
                  </a:lnTo>
                  <a:lnTo>
                    <a:pt x="282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972" y="2463318"/>
              <a:ext cx="234950" cy="278765"/>
            </a:xfrm>
            <a:custGeom>
              <a:avLst/>
              <a:gdLst/>
              <a:ahLst/>
              <a:cxnLst/>
              <a:rect l="l" t="t" r="r" b="b"/>
              <a:pathLst>
                <a:path w="234950" h="278764">
                  <a:moveTo>
                    <a:pt x="0" y="0"/>
                  </a:moveTo>
                  <a:lnTo>
                    <a:pt x="234906" y="27849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4155" y="2730513"/>
              <a:ext cx="43180" cy="46355"/>
            </a:xfrm>
            <a:custGeom>
              <a:avLst/>
              <a:gdLst/>
              <a:ahLst/>
              <a:cxnLst/>
              <a:rect l="l" t="t" r="r" b="b"/>
              <a:pathLst>
                <a:path w="43180" h="46355">
                  <a:moveTo>
                    <a:pt x="24217" y="0"/>
                  </a:moveTo>
                  <a:lnTo>
                    <a:pt x="0" y="20180"/>
                  </a:lnTo>
                  <a:lnTo>
                    <a:pt x="42783" y="46012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2130" y="2469776"/>
              <a:ext cx="114300" cy="262890"/>
            </a:xfrm>
            <a:custGeom>
              <a:avLst/>
              <a:gdLst/>
              <a:ahLst/>
              <a:cxnLst/>
              <a:rect l="l" t="t" r="r" b="b"/>
              <a:pathLst>
                <a:path w="114300" h="262889">
                  <a:moveTo>
                    <a:pt x="0" y="0"/>
                  </a:moveTo>
                  <a:lnTo>
                    <a:pt x="113820" y="262352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0613" y="2724056"/>
              <a:ext cx="34290" cy="50165"/>
            </a:xfrm>
            <a:custGeom>
              <a:avLst/>
              <a:gdLst/>
              <a:ahLst/>
              <a:cxnLst/>
              <a:rect l="l" t="t" r="r" b="b"/>
              <a:pathLst>
                <a:path w="34290" h="50164">
                  <a:moveTo>
                    <a:pt x="29060" y="0"/>
                  </a:moveTo>
                  <a:lnTo>
                    <a:pt x="0" y="12915"/>
                  </a:lnTo>
                  <a:lnTo>
                    <a:pt x="33903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3779" y="2646561"/>
              <a:ext cx="217170" cy="105410"/>
            </a:xfrm>
            <a:custGeom>
              <a:avLst/>
              <a:gdLst/>
              <a:ahLst/>
              <a:cxnLst/>
              <a:rect l="l" t="t" r="r" b="b"/>
              <a:pathLst>
                <a:path w="217169" h="105410">
                  <a:moveTo>
                    <a:pt x="0" y="0"/>
                  </a:moveTo>
                  <a:lnTo>
                    <a:pt x="217146" y="10494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2038" y="2736176"/>
              <a:ext cx="58419" cy="107950"/>
            </a:xfrm>
            <a:custGeom>
              <a:avLst/>
              <a:gdLst/>
              <a:ahLst/>
              <a:cxnLst/>
              <a:rect l="l" t="t" r="r" b="b"/>
              <a:pathLst>
                <a:path w="58419" h="107950">
                  <a:moveTo>
                    <a:pt x="49250" y="35509"/>
                  </a:moveTo>
                  <a:lnTo>
                    <a:pt x="13728" y="0"/>
                  </a:lnTo>
                  <a:lnTo>
                    <a:pt x="0" y="29057"/>
                  </a:lnTo>
                  <a:lnTo>
                    <a:pt x="49250" y="35509"/>
                  </a:lnTo>
                  <a:close/>
                </a:path>
                <a:path w="58419" h="107950">
                  <a:moveTo>
                    <a:pt x="58127" y="91211"/>
                  </a:moveTo>
                  <a:lnTo>
                    <a:pt x="9690" y="75869"/>
                  </a:lnTo>
                  <a:lnTo>
                    <a:pt x="10502" y="107353"/>
                  </a:lnTo>
                  <a:lnTo>
                    <a:pt x="58127" y="9121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7154" y="2644139"/>
              <a:ext cx="81280" cy="97790"/>
            </a:xfrm>
            <a:custGeom>
              <a:avLst/>
              <a:gdLst/>
              <a:ahLst/>
              <a:cxnLst/>
              <a:rect l="l" t="t" r="r" b="b"/>
              <a:pathLst>
                <a:path w="81280" h="97789">
                  <a:moveTo>
                    <a:pt x="0" y="0"/>
                  </a:moveTo>
                  <a:lnTo>
                    <a:pt x="80723" y="9767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4155" y="2729706"/>
              <a:ext cx="43180" cy="46990"/>
            </a:xfrm>
            <a:custGeom>
              <a:avLst/>
              <a:gdLst/>
              <a:ahLst/>
              <a:cxnLst/>
              <a:rect l="l" t="t" r="r" b="b"/>
              <a:pathLst>
                <a:path w="43180" h="46989">
                  <a:moveTo>
                    <a:pt x="25024" y="0"/>
                  </a:moveTo>
                  <a:lnTo>
                    <a:pt x="0" y="20180"/>
                  </a:lnTo>
                  <a:lnTo>
                    <a:pt x="42783" y="46819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760077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556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p=1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028499" y="3302354"/>
            <a:ext cx="104377" cy="94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99347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4" h="63500">
                <a:moveTo>
                  <a:pt x="34711" y="0"/>
                </a:moveTo>
                <a:lnTo>
                  <a:pt x="21114" y="2421"/>
                </a:lnTo>
                <a:lnTo>
                  <a:pt x="10090" y="9081"/>
                </a:lnTo>
                <a:lnTo>
                  <a:pt x="2699" y="19070"/>
                </a:lnTo>
                <a:lnTo>
                  <a:pt x="0" y="31482"/>
                </a:lnTo>
                <a:lnTo>
                  <a:pt x="2699" y="43893"/>
                </a:lnTo>
                <a:lnTo>
                  <a:pt x="10090" y="53883"/>
                </a:lnTo>
                <a:lnTo>
                  <a:pt x="21114" y="60542"/>
                </a:lnTo>
                <a:lnTo>
                  <a:pt x="34711" y="62964"/>
                </a:lnTo>
                <a:lnTo>
                  <a:pt x="48774" y="60542"/>
                </a:lnTo>
                <a:lnTo>
                  <a:pt x="60038" y="53883"/>
                </a:lnTo>
                <a:lnTo>
                  <a:pt x="67517" y="43893"/>
                </a:lnTo>
                <a:lnTo>
                  <a:pt x="70229" y="31482"/>
                </a:lnTo>
                <a:lnTo>
                  <a:pt x="67517" y="19070"/>
                </a:lnTo>
                <a:lnTo>
                  <a:pt x="60038" y="9081"/>
                </a:lnTo>
                <a:lnTo>
                  <a:pt x="48774" y="2421"/>
                </a:lnTo>
                <a:lnTo>
                  <a:pt x="34711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95748" y="3305954"/>
            <a:ext cx="104377" cy="94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2799348" y="3302354"/>
            <a:ext cx="574751" cy="925830"/>
            <a:chOff x="1112339" y="2221954"/>
            <a:chExt cx="386715" cy="622935"/>
          </a:xfrm>
        </p:grpSpPr>
        <p:sp>
          <p:nvSpPr>
            <p:cNvPr id="76" name="object 76"/>
            <p:cNvSpPr/>
            <p:nvPr/>
          </p:nvSpPr>
          <p:spPr>
            <a:xfrm>
              <a:off x="1266520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13" y="203923"/>
                  </a:lnTo>
                  <a:lnTo>
                    <a:pt x="60032" y="193929"/>
                  </a:lnTo>
                  <a:lnTo>
                    <a:pt x="48768" y="187274"/>
                  </a:lnTo>
                  <a:lnTo>
                    <a:pt x="34709" y="184848"/>
                  </a:lnTo>
                  <a:lnTo>
                    <a:pt x="21107" y="187274"/>
                  </a:lnTo>
                  <a:lnTo>
                    <a:pt x="10083" y="193929"/>
                  </a:lnTo>
                  <a:lnTo>
                    <a:pt x="2692" y="203923"/>
                  </a:lnTo>
                  <a:lnTo>
                    <a:pt x="0" y="216331"/>
                  </a:lnTo>
                  <a:lnTo>
                    <a:pt x="2692" y="229209"/>
                  </a:lnTo>
                  <a:lnTo>
                    <a:pt x="10083" y="239445"/>
                  </a:lnTo>
                  <a:lnTo>
                    <a:pt x="21107" y="246189"/>
                  </a:lnTo>
                  <a:lnTo>
                    <a:pt x="34709" y="248627"/>
                  </a:lnTo>
                  <a:lnTo>
                    <a:pt x="48768" y="246189"/>
                  </a:lnTo>
                  <a:lnTo>
                    <a:pt x="60032" y="239445"/>
                  </a:lnTo>
                  <a:lnTo>
                    <a:pt x="67513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68" y="204724"/>
                  </a:lnTo>
                  <a:lnTo>
                    <a:pt x="221576" y="194741"/>
                  </a:lnTo>
                  <a:lnTo>
                    <a:pt x="210553" y="188074"/>
                  </a:lnTo>
                  <a:lnTo>
                    <a:pt x="196964" y="185661"/>
                  </a:lnTo>
                  <a:lnTo>
                    <a:pt x="182892" y="188074"/>
                  </a:lnTo>
                  <a:lnTo>
                    <a:pt x="171627" y="194741"/>
                  </a:lnTo>
                  <a:lnTo>
                    <a:pt x="164160" y="204724"/>
                  </a:lnTo>
                  <a:lnTo>
                    <a:pt x="161442" y="217144"/>
                  </a:lnTo>
                  <a:lnTo>
                    <a:pt x="164160" y="229552"/>
                  </a:lnTo>
                  <a:lnTo>
                    <a:pt x="171627" y="239547"/>
                  </a:lnTo>
                  <a:lnTo>
                    <a:pt x="182892" y="246202"/>
                  </a:lnTo>
                  <a:lnTo>
                    <a:pt x="196964" y="248627"/>
                  </a:lnTo>
                  <a:lnTo>
                    <a:pt x="210553" y="246202"/>
                  </a:lnTo>
                  <a:lnTo>
                    <a:pt x="221576" y="239547"/>
                  </a:lnTo>
                  <a:lnTo>
                    <a:pt x="228968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68" y="19062"/>
                  </a:lnTo>
                  <a:lnTo>
                    <a:pt x="221576" y="9080"/>
                  </a:lnTo>
                  <a:lnTo>
                    <a:pt x="210553" y="2413"/>
                  </a:lnTo>
                  <a:lnTo>
                    <a:pt x="196964" y="0"/>
                  </a:lnTo>
                  <a:lnTo>
                    <a:pt x="182892" y="2413"/>
                  </a:lnTo>
                  <a:lnTo>
                    <a:pt x="171627" y="9080"/>
                  </a:lnTo>
                  <a:lnTo>
                    <a:pt x="164160" y="19062"/>
                  </a:lnTo>
                  <a:lnTo>
                    <a:pt x="161442" y="31470"/>
                  </a:lnTo>
                  <a:lnTo>
                    <a:pt x="164160" y="44348"/>
                  </a:lnTo>
                  <a:lnTo>
                    <a:pt x="171627" y="54584"/>
                  </a:lnTo>
                  <a:lnTo>
                    <a:pt x="182892" y="61328"/>
                  </a:lnTo>
                  <a:lnTo>
                    <a:pt x="196964" y="63766"/>
                  </a:lnTo>
                  <a:lnTo>
                    <a:pt x="210553" y="61328"/>
                  </a:lnTo>
                  <a:lnTo>
                    <a:pt x="221576" y="54584"/>
                  </a:lnTo>
                  <a:lnTo>
                    <a:pt x="228968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26257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96486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6521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63487" y="2675621"/>
              <a:ext cx="1270" cy="76200"/>
            </a:xfrm>
            <a:custGeom>
              <a:avLst/>
              <a:gdLst/>
              <a:ahLst/>
              <a:cxnLst/>
              <a:rect l="l" t="t" r="r" b="b"/>
              <a:pathLst>
                <a:path w="1269" h="76200">
                  <a:moveTo>
                    <a:pt x="403" y="-5711"/>
                  </a:moveTo>
                  <a:lnTo>
                    <a:pt x="403" y="81591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521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1793" y="101714"/>
                  </a:lnTo>
                  <a:lnTo>
                    <a:pt x="21793" y="104140"/>
                  </a:lnTo>
                  <a:lnTo>
                    <a:pt x="21793" y="111404"/>
                  </a:lnTo>
                  <a:lnTo>
                    <a:pt x="20180" y="113017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077" y="117856"/>
                  </a:lnTo>
                  <a:lnTo>
                    <a:pt x="6451" y="116243"/>
                  </a:lnTo>
                  <a:lnTo>
                    <a:pt x="4838" y="115443"/>
                  </a:lnTo>
                  <a:lnTo>
                    <a:pt x="4038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38" y="100901"/>
                  </a:lnTo>
                  <a:lnTo>
                    <a:pt x="4838" y="100101"/>
                  </a:lnTo>
                  <a:lnTo>
                    <a:pt x="9690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0180" y="102527"/>
                  </a:lnTo>
                  <a:lnTo>
                    <a:pt x="21793" y="104140"/>
                  </a:lnTo>
                  <a:lnTo>
                    <a:pt x="21793" y="101714"/>
                  </a:lnTo>
                  <a:lnTo>
                    <a:pt x="20993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6141" y="96875"/>
                  </a:lnTo>
                  <a:lnTo>
                    <a:pt x="13716" y="96062"/>
                  </a:lnTo>
                  <a:lnTo>
                    <a:pt x="9690" y="96062"/>
                  </a:lnTo>
                  <a:lnTo>
                    <a:pt x="8077" y="96875"/>
                  </a:lnTo>
                  <a:lnTo>
                    <a:pt x="5651" y="97675"/>
                  </a:lnTo>
                  <a:lnTo>
                    <a:pt x="4038" y="99288"/>
                  </a:lnTo>
                  <a:lnTo>
                    <a:pt x="2425" y="100101"/>
                  </a:lnTo>
                  <a:lnTo>
                    <a:pt x="1612" y="102527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2204"/>
                  </a:lnTo>
                  <a:lnTo>
                    <a:pt x="2425" y="115443"/>
                  </a:lnTo>
                  <a:lnTo>
                    <a:pt x="4038" y="117055"/>
                  </a:lnTo>
                  <a:lnTo>
                    <a:pt x="5651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19367" y="117055"/>
                  </a:lnTo>
                  <a:lnTo>
                    <a:pt x="20993" y="115443"/>
                  </a:lnTo>
                  <a:lnTo>
                    <a:pt x="21793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606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51" y="20180"/>
                  </a:lnTo>
                  <a:lnTo>
                    <a:pt x="4838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4838" y="4038"/>
                  </a:lnTo>
                  <a:lnTo>
                    <a:pt x="9690" y="1612"/>
                  </a:lnTo>
                  <a:lnTo>
                    <a:pt x="13716" y="1612"/>
                  </a:lnTo>
                  <a:lnTo>
                    <a:pt x="18567" y="4038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41" y="812"/>
                  </a:lnTo>
                  <a:lnTo>
                    <a:pt x="13716" y="0"/>
                  </a:lnTo>
                  <a:lnTo>
                    <a:pt x="9690" y="0"/>
                  </a:lnTo>
                  <a:lnTo>
                    <a:pt x="8077" y="812"/>
                  </a:lnTo>
                  <a:lnTo>
                    <a:pt x="5651" y="1612"/>
                  </a:lnTo>
                  <a:lnTo>
                    <a:pt x="4038" y="3225"/>
                  </a:lnTo>
                  <a:lnTo>
                    <a:pt x="2425" y="4038"/>
                  </a:lnTo>
                  <a:lnTo>
                    <a:pt x="1612" y="64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00" y="15341"/>
                  </a:lnTo>
                  <a:lnTo>
                    <a:pt x="1612" y="17767"/>
                  </a:lnTo>
                  <a:lnTo>
                    <a:pt x="2425" y="19380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67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2606" y="15341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8776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36751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90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81149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67320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69430" y="31483"/>
                  </a:moveTo>
                  <a:lnTo>
                    <a:pt x="66840" y="19075"/>
                  </a:lnTo>
                  <a:lnTo>
                    <a:pt x="59639" y="9080"/>
                  </a:lnTo>
                  <a:lnTo>
                    <a:pt x="48653" y="2425"/>
                  </a:lnTo>
                  <a:lnTo>
                    <a:pt x="34709" y="0"/>
                  </a:lnTo>
                  <a:lnTo>
                    <a:pt x="20777" y="2425"/>
                  </a:lnTo>
                  <a:lnTo>
                    <a:pt x="9791" y="9080"/>
                  </a:lnTo>
                  <a:lnTo>
                    <a:pt x="2590" y="19075"/>
                  </a:lnTo>
                  <a:lnTo>
                    <a:pt x="0" y="31483"/>
                  </a:lnTo>
                  <a:lnTo>
                    <a:pt x="2590" y="43903"/>
                  </a:lnTo>
                  <a:lnTo>
                    <a:pt x="9791" y="53886"/>
                  </a:lnTo>
                  <a:lnTo>
                    <a:pt x="20777" y="60553"/>
                  </a:lnTo>
                  <a:lnTo>
                    <a:pt x="34709" y="62966"/>
                  </a:lnTo>
                  <a:lnTo>
                    <a:pt x="48653" y="60553"/>
                  </a:lnTo>
                  <a:lnTo>
                    <a:pt x="59639" y="53886"/>
                  </a:lnTo>
                  <a:lnTo>
                    <a:pt x="66840" y="43903"/>
                  </a:lnTo>
                  <a:lnTo>
                    <a:pt x="69430" y="31483"/>
                  </a:lnTo>
                  <a:close/>
                </a:path>
                <a:path w="231775" h="64135">
                  <a:moveTo>
                    <a:pt x="231673" y="32296"/>
                  </a:moveTo>
                  <a:lnTo>
                    <a:pt x="228968" y="19418"/>
                  </a:lnTo>
                  <a:lnTo>
                    <a:pt x="221488" y="9182"/>
                  </a:lnTo>
                  <a:lnTo>
                    <a:pt x="210223" y="2438"/>
                  </a:lnTo>
                  <a:lnTo>
                    <a:pt x="196164" y="0"/>
                  </a:lnTo>
                  <a:lnTo>
                    <a:pt x="182562" y="2438"/>
                  </a:lnTo>
                  <a:lnTo>
                    <a:pt x="171538" y="9182"/>
                  </a:lnTo>
                  <a:lnTo>
                    <a:pt x="164147" y="19418"/>
                  </a:lnTo>
                  <a:lnTo>
                    <a:pt x="161455" y="32296"/>
                  </a:lnTo>
                  <a:lnTo>
                    <a:pt x="164147" y="44704"/>
                  </a:lnTo>
                  <a:lnTo>
                    <a:pt x="171538" y="54698"/>
                  </a:lnTo>
                  <a:lnTo>
                    <a:pt x="182562" y="61353"/>
                  </a:lnTo>
                  <a:lnTo>
                    <a:pt x="196164" y="63779"/>
                  </a:lnTo>
                  <a:lnTo>
                    <a:pt x="210223" y="61353"/>
                  </a:lnTo>
                  <a:lnTo>
                    <a:pt x="221488" y="54698"/>
                  </a:lnTo>
                  <a:lnTo>
                    <a:pt x="228968" y="44704"/>
                  </a:lnTo>
                  <a:lnTo>
                    <a:pt x="231673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336751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81149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63487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5136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5" h="121919">
                  <a:moveTo>
                    <a:pt x="23418" y="9690"/>
                  </a:moveTo>
                  <a:lnTo>
                    <a:pt x="22606" y="8077"/>
                  </a:lnTo>
                  <a:lnTo>
                    <a:pt x="21805" y="5651"/>
                  </a:lnTo>
                  <a:lnTo>
                    <a:pt x="21805" y="10490"/>
                  </a:lnTo>
                  <a:lnTo>
                    <a:pt x="21805" y="15341"/>
                  </a:lnTo>
                  <a:lnTo>
                    <a:pt x="20180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64" y="20993"/>
                  </a:lnTo>
                  <a:lnTo>
                    <a:pt x="4038" y="18567"/>
                  </a:lnTo>
                  <a:lnTo>
                    <a:pt x="1612" y="13716"/>
                  </a:lnTo>
                  <a:lnTo>
                    <a:pt x="1612" y="10490"/>
                  </a:lnTo>
                  <a:lnTo>
                    <a:pt x="4851" y="4038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1805" y="10490"/>
                  </a:lnTo>
                  <a:lnTo>
                    <a:pt x="21805" y="5651"/>
                  </a:lnTo>
                  <a:lnTo>
                    <a:pt x="20993" y="4038"/>
                  </a:lnTo>
                  <a:lnTo>
                    <a:pt x="19380" y="3225"/>
                  </a:lnTo>
                  <a:lnTo>
                    <a:pt x="17767" y="1612"/>
                  </a:lnTo>
                  <a:lnTo>
                    <a:pt x="15341" y="800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8077" y="800"/>
                  </a:lnTo>
                  <a:lnTo>
                    <a:pt x="5651" y="1612"/>
                  </a:lnTo>
                  <a:lnTo>
                    <a:pt x="3238" y="4038"/>
                  </a:lnTo>
                  <a:lnTo>
                    <a:pt x="1612" y="6451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12" y="17754"/>
                  </a:lnTo>
                  <a:lnTo>
                    <a:pt x="3238" y="19367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19380" y="20993"/>
                  </a:lnTo>
                  <a:lnTo>
                    <a:pt x="20993" y="19367"/>
                  </a:lnTo>
                  <a:lnTo>
                    <a:pt x="22606" y="16141"/>
                  </a:lnTo>
                  <a:lnTo>
                    <a:pt x="23418" y="13716"/>
                  </a:lnTo>
                  <a:lnTo>
                    <a:pt x="23418" y="9690"/>
                  </a:lnTo>
                  <a:close/>
                </a:path>
                <a:path w="24765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3728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4851" y="116243"/>
                  </a:lnTo>
                  <a:lnTo>
                    <a:pt x="3238" y="114630"/>
                  </a:lnTo>
                  <a:lnTo>
                    <a:pt x="2425" y="113017"/>
                  </a:lnTo>
                  <a:lnTo>
                    <a:pt x="2425" y="106553"/>
                  </a:lnTo>
                  <a:lnTo>
                    <a:pt x="4038" y="103327"/>
                  </a:lnTo>
                  <a:lnTo>
                    <a:pt x="5651" y="102514"/>
                  </a:lnTo>
                  <a:lnTo>
                    <a:pt x="7264" y="100901"/>
                  </a:lnTo>
                  <a:lnTo>
                    <a:pt x="8890" y="100101"/>
                  </a:lnTo>
                  <a:lnTo>
                    <a:pt x="15341" y="100101"/>
                  </a:lnTo>
                  <a:lnTo>
                    <a:pt x="16954" y="100901"/>
                  </a:lnTo>
                  <a:lnTo>
                    <a:pt x="18567" y="102514"/>
                  </a:lnTo>
                  <a:lnTo>
                    <a:pt x="20180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0993" y="102514"/>
                  </a:lnTo>
                  <a:lnTo>
                    <a:pt x="20180" y="100901"/>
                  </a:lnTo>
                  <a:lnTo>
                    <a:pt x="177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2425" y="104127"/>
                  </a:lnTo>
                  <a:lnTo>
                    <a:pt x="812" y="105752"/>
                  </a:lnTo>
                  <a:lnTo>
                    <a:pt x="812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8077" y="121081"/>
                  </a:lnTo>
                  <a:lnTo>
                    <a:pt x="10502" y="121894"/>
                  </a:lnTo>
                  <a:lnTo>
                    <a:pt x="14528" y="121894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12339" y="2591669"/>
              <a:ext cx="70229" cy="637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3146" y="2774912"/>
              <a:ext cx="70229" cy="637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67171" y="2638428"/>
              <a:ext cx="272099" cy="1445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91643" y="281204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50651" y="2389327"/>
              <a:ext cx="101162" cy="987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3575904" y="2926982"/>
            <a:ext cx="589851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707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p=2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820740" y="3302354"/>
            <a:ext cx="391661" cy="940930"/>
            <a:chOff x="1799572" y="2221954"/>
            <a:chExt cx="263525" cy="633095"/>
          </a:xfrm>
        </p:grpSpPr>
        <p:sp>
          <p:nvSpPr>
            <p:cNvPr id="97" name="object 97"/>
            <p:cNvSpPr/>
            <p:nvPr/>
          </p:nvSpPr>
          <p:spPr>
            <a:xfrm>
              <a:off x="1815439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134" y="193929"/>
                  </a:lnTo>
                  <a:lnTo>
                    <a:pt x="49110" y="187274"/>
                  </a:lnTo>
                  <a:lnTo>
                    <a:pt x="35521" y="184848"/>
                  </a:lnTo>
                  <a:lnTo>
                    <a:pt x="21450" y="187274"/>
                  </a:lnTo>
                  <a:lnTo>
                    <a:pt x="10185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9209"/>
                  </a:lnTo>
                  <a:lnTo>
                    <a:pt x="10185" y="239445"/>
                  </a:lnTo>
                  <a:lnTo>
                    <a:pt x="21450" y="246189"/>
                  </a:lnTo>
                  <a:lnTo>
                    <a:pt x="35521" y="248627"/>
                  </a:lnTo>
                  <a:lnTo>
                    <a:pt x="49110" y="246189"/>
                  </a:lnTo>
                  <a:lnTo>
                    <a:pt x="60134" y="239445"/>
                  </a:lnTo>
                  <a:lnTo>
                    <a:pt x="67525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81" y="204724"/>
                  </a:lnTo>
                  <a:lnTo>
                    <a:pt x="221589" y="194741"/>
                  </a:lnTo>
                  <a:lnTo>
                    <a:pt x="210566" y="188074"/>
                  </a:lnTo>
                  <a:lnTo>
                    <a:pt x="196964" y="185661"/>
                  </a:lnTo>
                  <a:lnTo>
                    <a:pt x="183362" y="188074"/>
                  </a:lnTo>
                  <a:lnTo>
                    <a:pt x="172339" y="194741"/>
                  </a:lnTo>
                  <a:lnTo>
                    <a:pt x="164947" y="204724"/>
                  </a:lnTo>
                  <a:lnTo>
                    <a:pt x="162255" y="217144"/>
                  </a:lnTo>
                  <a:lnTo>
                    <a:pt x="164947" y="229552"/>
                  </a:lnTo>
                  <a:lnTo>
                    <a:pt x="172339" y="239547"/>
                  </a:lnTo>
                  <a:lnTo>
                    <a:pt x="183362" y="246202"/>
                  </a:lnTo>
                  <a:lnTo>
                    <a:pt x="196964" y="248627"/>
                  </a:lnTo>
                  <a:lnTo>
                    <a:pt x="210566" y="246202"/>
                  </a:lnTo>
                  <a:lnTo>
                    <a:pt x="221589" y="239547"/>
                  </a:lnTo>
                  <a:lnTo>
                    <a:pt x="228981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81" y="19062"/>
                  </a:lnTo>
                  <a:lnTo>
                    <a:pt x="221589" y="9080"/>
                  </a:lnTo>
                  <a:lnTo>
                    <a:pt x="210566" y="2413"/>
                  </a:lnTo>
                  <a:lnTo>
                    <a:pt x="196964" y="0"/>
                  </a:lnTo>
                  <a:lnTo>
                    <a:pt x="183362" y="2413"/>
                  </a:lnTo>
                  <a:lnTo>
                    <a:pt x="172339" y="9080"/>
                  </a:lnTo>
                  <a:lnTo>
                    <a:pt x="164947" y="19062"/>
                  </a:lnTo>
                  <a:lnTo>
                    <a:pt x="162255" y="31470"/>
                  </a:lnTo>
                  <a:lnTo>
                    <a:pt x="164947" y="44348"/>
                  </a:lnTo>
                  <a:lnTo>
                    <a:pt x="172339" y="54584"/>
                  </a:lnTo>
                  <a:lnTo>
                    <a:pt x="183362" y="61328"/>
                  </a:lnTo>
                  <a:lnTo>
                    <a:pt x="196964" y="63766"/>
                  </a:lnTo>
                  <a:lnTo>
                    <a:pt x="210566" y="61328"/>
                  </a:lnTo>
                  <a:lnTo>
                    <a:pt x="221589" y="54584"/>
                  </a:lnTo>
                  <a:lnTo>
                    <a:pt x="228981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75985" y="2460896"/>
              <a:ext cx="83185" cy="103505"/>
            </a:xfrm>
            <a:custGeom>
              <a:avLst/>
              <a:gdLst/>
              <a:ahLst/>
              <a:cxnLst/>
              <a:rect l="l" t="t" r="r" b="b"/>
              <a:pathLst>
                <a:path w="83185" h="103505">
                  <a:moveTo>
                    <a:pt x="0" y="0"/>
                  </a:moveTo>
                  <a:lnTo>
                    <a:pt x="83145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45408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16250" y="2590054"/>
              <a:ext cx="69850" cy="63500"/>
            </a:xfrm>
            <a:custGeom>
              <a:avLst/>
              <a:gdLst/>
              <a:ahLst/>
              <a:cxnLst/>
              <a:rect l="l" t="t" r="r" b="b"/>
              <a:pathLst>
                <a:path w="69850" h="63500">
                  <a:moveTo>
                    <a:pt x="34711" y="0"/>
                  </a:moveTo>
                  <a:lnTo>
                    <a:pt x="20773" y="2421"/>
                  </a:lnTo>
                  <a:lnTo>
                    <a:pt x="9787" y="9081"/>
                  </a:lnTo>
                  <a:lnTo>
                    <a:pt x="2585" y="19070"/>
                  </a:lnTo>
                  <a:lnTo>
                    <a:pt x="0" y="31482"/>
                  </a:lnTo>
                  <a:lnTo>
                    <a:pt x="2585" y="43893"/>
                  </a:lnTo>
                  <a:lnTo>
                    <a:pt x="9787" y="53883"/>
                  </a:lnTo>
                  <a:lnTo>
                    <a:pt x="20773" y="60542"/>
                  </a:lnTo>
                  <a:lnTo>
                    <a:pt x="34711" y="62964"/>
                  </a:lnTo>
                  <a:lnTo>
                    <a:pt x="48648" y="60542"/>
                  </a:lnTo>
                  <a:lnTo>
                    <a:pt x="59634" y="53883"/>
                  </a:lnTo>
                  <a:lnTo>
                    <a:pt x="66836" y="43893"/>
                  </a:lnTo>
                  <a:lnTo>
                    <a:pt x="69422" y="31482"/>
                  </a:lnTo>
                  <a:lnTo>
                    <a:pt x="66836" y="19070"/>
                  </a:lnTo>
                  <a:lnTo>
                    <a:pt x="59634" y="9081"/>
                  </a:lnTo>
                  <a:lnTo>
                    <a:pt x="48648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13216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01100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2606" y="101714"/>
                  </a:lnTo>
                  <a:lnTo>
                    <a:pt x="22606" y="105752"/>
                  </a:lnTo>
                  <a:lnTo>
                    <a:pt x="22606" y="109791"/>
                  </a:lnTo>
                  <a:lnTo>
                    <a:pt x="20180" y="114630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877" y="117856"/>
                  </a:lnTo>
                  <a:lnTo>
                    <a:pt x="7264" y="116243"/>
                  </a:lnTo>
                  <a:lnTo>
                    <a:pt x="4038" y="114630"/>
                  </a:lnTo>
                  <a:lnTo>
                    <a:pt x="2425" y="111404"/>
                  </a:lnTo>
                  <a:lnTo>
                    <a:pt x="2425" y="104140"/>
                  </a:lnTo>
                  <a:lnTo>
                    <a:pt x="4038" y="100901"/>
                  </a:lnTo>
                  <a:lnTo>
                    <a:pt x="10490" y="97675"/>
                  </a:lnTo>
                  <a:lnTo>
                    <a:pt x="13728" y="97675"/>
                  </a:lnTo>
                  <a:lnTo>
                    <a:pt x="20180" y="100901"/>
                  </a:lnTo>
                  <a:lnTo>
                    <a:pt x="22606" y="105752"/>
                  </a:lnTo>
                  <a:lnTo>
                    <a:pt x="22606" y="101714"/>
                  </a:lnTo>
                  <a:lnTo>
                    <a:pt x="19380" y="98488"/>
                  </a:lnTo>
                  <a:lnTo>
                    <a:pt x="17754" y="97675"/>
                  </a:lnTo>
                  <a:lnTo>
                    <a:pt x="14528" y="96062"/>
                  </a:lnTo>
                  <a:lnTo>
                    <a:pt x="9690" y="96062"/>
                  </a:lnTo>
                  <a:lnTo>
                    <a:pt x="6464" y="97675"/>
                  </a:lnTo>
                  <a:lnTo>
                    <a:pt x="4038" y="99288"/>
                  </a:lnTo>
                  <a:lnTo>
                    <a:pt x="3225" y="100101"/>
                  </a:lnTo>
                  <a:lnTo>
                    <a:pt x="2425" y="102527"/>
                  </a:lnTo>
                  <a:lnTo>
                    <a:pt x="812" y="104140"/>
                  </a:lnTo>
                  <a:lnTo>
                    <a:pt x="812" y="112204"/>
                  </a:lnTo>
                  <a:lnTo>
                    <a:pt x="2425" y="113817"/>
                  </a:lnTo>
                  <a:lnTo>
                    <a:pt x="4038" y="117055"/>
                  </a:lnTo>
                  <a:lnTo>
                    <a:pt x="6464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20180" y="117055"/>
                  </a:lnTo>
                  <a:lnTo>
                    <a:pt x="20993" y="115443"/>
                  </a:lnTo>
                  <a:lnTo>
                    <a:pt x="22606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80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5341"/>
                  </a:lnTo>
                  <a:lnTo>
                    <a:pt x="20993" y="16954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7264" y="201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7264" y="3225"/>
                  </a:lnTo>
                  <a:lnTo>
                    <a:pt x="8077" y="2425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993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80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3406" y="15341"/>
                  </a:lnTo>
                  <a:lnTo>
                    <a:pt x="23406" y="807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77697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85672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30070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16250" y="2773297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77697" y="2773297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86480" y="280477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930070" y="2788635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807" y="0"/>
                  </a:moveTo>
                  <a:lnTo>
                    <a:pt x="0" y="32289"/>
                  </a:lnTo>
                  <a:lnTo>
                    <a:pt x="48434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12409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0028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4" h="121919">
                  <a:moveTo>
                    <a:pt x="23418" y="8077"/>
                  </a:moveTo>
                  <a:lnTo>
                    <a:pt x="21805" y="5651"/>
                  </a:lnTo>
                  <a:lnTo>
                    <a:pt x="21805" y="8877"/>
                  </a:lnTo>
                  <a:lnTo>
                    <a:pt x="21805" y="15341"/>
                  </a:lnTo>
                  <a:lnTo>
                    <a:pt x="20193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890" y="21793"/>
                  </a:lnTo>
                  <a:lnTo>
                    <a:pt x="7277" y="20993"/>
                  </a:lnTo>
                  <a:lnTo>
                    <a:pt x="5651" y="19367"/>
                  </a:lnTo>
                  <a:lnTo>
                    <a:pt x="4038" y="18567"/>
                  </a:lnTo>
                  <a:lnTo>
                    <a:pt x="1625" y="13716"/>
                  </a:lnTo>
                  <a:lnTo>
                    <a:pt x="1625" y="10490"/>
                  </a:lnTo>
                  <a:lnTo>
                    <a:pt x="4038" y="5651"/>
                  </a:lnTo>
                  <a:lnTo>
                    <a:pt x="5651" y="4038"/>
                  </a:lnTo>
                  <a:lnTo>
                    <a:pt x="10502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193" y="5651"/>
                  </a:lnTo>
                  <a:lnTo>
                    <a:pt x="21805" y="8877"/>
                  </a:lnTo>
                  <a:lnTo>
                    <a:pt x="21805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25" y="17754"/>
                  </a:lnTo>
                  <a:lnTo>
                    <a:pt x="4851" y="20993"/>
                  </a:lnTo>
                  <a:lnTo>
                    <a:pt x="6464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20193" y="20993"/>
                  </a:lnTo>
                  <a:lnTo>
                    <a:pt x="21805" y="17754"/>
                  </a:lnTo>
                  <a:lnTo>
                    <a:pt x="23418" y="16141"/>
                  </a:lnTo>
                  <a:lnTo>
                    <a:pt x="23418" y="8077"/>
                  </a:lnTo>
                  <a:close/>
                </a:path>
                <a:path w="24764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19380" y="117856"/>
                  </a:lnTo>
                  <a:lnTo>
                    <a:pt x="14541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2425" y="111391"/>
                  </a:lnTo>
                  <a:lnTo>
                    <a:pt x="2425" y="106553"/>
                  </a:lnTo>
                  <a:lnTo>
                    <a:pt x="3238" y="104940"/>
                  </a:lnTo>
                  <a:lnTo>
                    <a:pt x="7277" y="100901"/>
                  </a:lnTo>
                  <a:lnTo>
                    <a:pt x="8890" y="100101"/>
                  </a:lnTo>
                  <a:lnTo>
                    <a:pt x="16154" y="100101"/>
                  </a:lnTo>
                  <a:lnTo>
                    <a:pt x="17767" y="100901"/>
                  </a:lnTo>
                  <a:lnTo>
                    <a:pt x="20193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1805" y="102514"/>
                  </a:lnTo>
                  <a:lnTo>
                    <a:pt x="20193" y="100901"/>
                  </a:lnTo>
                  <a:lnTo>
                    <a:pt x="185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1625" y="105752"/>
                  </a:lnTo>
                  <a:lnTo>
                    <a:pt x="812" y="108165"/>
                  </a:lnTo>
                  <a:lnTo>
                    <a:pt x="812" y="112204"/>
                  </a:lnTo>
                  <a:lnTo>
                    <a:pt x="1625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6464" y="120281"/>
                  </a:lnTo>
                  <a:lnTo>
                    <a:pt x="8890" y="121081"/>
                  </a:lnTo>
                  <a:lnTo>
                    <a:pt x="10502" y="121894"/>
                  </a:lnTo>
                  <a:lnTo>
                    <a:pt x="14541" y="121894"/>
                  </a:lnTo>
                  <a:lnTo>
                    <a:pt x="16154" y="121081"/>
                  </a:lnTo>
                  <a:lnTo>
                    <a:pt x="18567" y="120281"/>
                  </a:lnTo>
                  <a:lnTo>
                    <a:pt x="20193" y="118668"/>
                  </a:lnTo>
                  <a:lnTo>
                    <a:pt x="21805" y="117856"/>
                  </a:lnTo>
                  <a:lnTo>
                    <a:pt x="22606" y="115430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99572" y="2755812"/>
              <a:ext cx="101162" cy="987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61827" y="2573377"/>
              <a:ext cx="101162" cy="979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3844328" y="3302354"/>
            <a:ext cx="104377" cy="947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15176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5" h="63500">
                <a:moveTo>
                  <a:pt x="35518" y="0"/>
                </a:moveTo>
                <a:lnTo>
                  <a:pt x="21454" y="2421"/>
                </a:lnTo>
                <a:lnTo>
                  <a:pt x="10191" y="9081"/>
                </a:lnTo>
                <a:lnTo>
                  <a:pt x="2711" y="19070"/>
                </a:lnTo>
                <a:lnTo>
                  <a:pt x="0" y="31482"/>
                </a:lnTo>
                <a:lnTo>
                  <a:pt x="2711" y="43893"/>
                </a:lnTo>
                <a:lnTo>
                  <a:pt x="10191" y="53883"/>
                </a:lnTo>
                <a:lnTo>
                  <a:pt x="21454" y="60542"/>
                </a:lnTo>
                <a:lnTo>
                  <a:pt x="35518" y="62964"/>
                </a:lnTo>
                <a:lnTo>
                  <a:pt x="49115" y="60542"/>
                </a:lnTo>
                <a:lnTo>
                  <a:pt x="60139" y="53883"/>
                </a:lnTo>
                <a:lnTo>
                  <a:pt x="67530" y="43893"/>
                </a:lnTo>
                <a:lnTo>
                  <a:pt x="70229" y="31482"/>
                </a:lnTo>
                <a:lnTo>
                  <a:pt x="67530" y="19070"/>
                </a:lnTo>
                <a:lnTo>
                  <a:pt x="60139" y="9081"/>
                </a:lnTo>
                <a:lnTo>
                  <a:pt x="49115" y="2421"/>
                </a:lnTo>
                <a:lnTo>
                  <a:pt x="35518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12776" y="3305954"/>
            <a:ext cx="104377" cy="947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16376" y="3851839"/>
            <a:ext cx="104377" cy="947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16376" y="4124182"/>
            <a:ext cx="104377" cy="9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4433723" y="2815576"/>
            <a:ext cx="798422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dirty="0">
                <a:latin typeface="Liberation Sans"/>
                <a:cs typeface="Liberation Sans"/>
              </a:rPr>
              <a:t>Orientation</a:t>
            </a:r>
            <a:r>
              <a:rPr sz="743" spc="-37" dirty="0">
                <a:latin typeface="Liberation Sans"/>
                <a:cs typeface="Liberation Sans"/>
              </a:rPr>
              <a:t> </a:t>
            </a:r>
            <a:r>
              <a:rPr sz="743" dirty="0">
                <a:latin typeface="Liberation Sans"/>
                <a:cs typeface="Liberation Sans"/>
              </a:rPr>
              <a:t>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524905" y="3134711"/>
            <a:ext cx="587963" cy="12108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428514" y="3302354"/>
            <a:ext cx="709709" cy="917336"/>
            <a:chOff x="2208507" y="2221954"/>
            <a:chExt cx="477520" cy="617220"/>
          </a:xfrm>
        </p:grpSpPr>
        <p:sp>
          <p:nvSpPr>
            <p:cNvPr id="122" name="object 122"/>
            <p:cNvSpPr/>
            <p:nvPr/>
          </p:nvSpPr>
          <p:spPr>
            <a:xfrm>
              <a:off x="2453957" y="2221966"/>
              <a:ext cx="231775" cy="249554"/>
            </a:xfrm>
            <a:custGeom>
              <a:avLst/>
              <a:gdLst/>
              <a:ahLst/>
              <a:cxnLst/>
              <a:rect l="l" t="t" r="r" b="b"/>
              <a:pathLst>
                <a:path w="231775" h="249555">
                  <a:moveTo>
                    <a:pt x="69430" y="217144"/>
                  </a:moveTo>
                  <a:lnTo>
                    <a:pt x="66840" y="204724"/>
                  </a:lnTo>
                  <a:lnTo>
                    <a:pt x="59639" y="194741"/>
                  </a:lnTo>
                  <a:lnTo>
                    <a:pt x="48653" y="188074"/>
                  </a:lnTo>
                  <a:lnTo>
                    <a:pt x="34709" y="185661"/>
                  </a:lnTo>
                  <a:lnTo>
                    <a:pt x="20777" y="188074"/>
                  </a:lnTo>
                  <a:lnTo>
                    <a:pt x="9791" y="194741"/>
                  </a:lnTo>
                  <a:lnTo>
                    <a:pt x="2590" y="204724"/>
                  </a:lnTo>
                  <a:lnTo>
                    <a:pt x="0" y="217144"/>
                  </a:lnTo>
                  <a:lnTo>
                    <a:pt x="2590" y="229552"/>
                  </a:lnTo>
                  <a:lnTo>
                    <a:pt x="9791" y="239547"/>
                  </a:lnTo>
                  <a:lnTo>
                    <a:pt x="20777" y="246202"/>
                  </a:lnTo>
                  <a:lnTo>
                    <a:pt x="34709" y="248627"/>
                  </a:lnTo>
                  <a:lnTo>
                    <a:pt x="48653" y="246202"/>
                  </a:lnTo>
                  <a:lnTo>
                    <a:pt x="59639" y="239547"/>
                  </a:lnTo>
                  <a:lnTo>
                    <a:pt x="66840" y="229552"/>
                  </a:lnTo>
                  <a:lnTo>
                    <a:pt x="69430" y="217144"/>
                  </a:lnTo>
                  <a:close/>
                </a:path>
                <a:path w="231775" h="249555">
                  <a:moveTo>
                    <a:pt x="70231" y="32283"/>
                  </a:moveTo>
                  <a:lnTo>
                    <a:pt x="67538" y="19405"/>
                  </a:lnTo>
                  <a:lnTo>
                    <a:pt x="60147" y="9182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182"/>
                  </a:lnTo>
                  <a:lnTo>
                    <a:pt x="2717" y="19405"/>
                  </a:lnTo>
                  <a:lnTo>
                    <a:pt x="0" y="32283"/>
                  </a:lnTo>
                  <a:lnTo>
                    <a:pt x="2717" y="44691"/>
                  </a:lnTo>
                  <a:lnTo>
                    <a:pt x="10198" y="54686"/>
                  </a:lnTo>
                  <a:lnTo>
                    <a:pt x="21463" y="61341"/>
                  </a:lnTo>
                  <a:lnTo>
                    <a:pt x="35521" y="63766"/>
                  </a:lnTo>
                  <a:lnTo>
                    <a:pt x="49123" y="61341"/>
                  </a:lnTo>
                  <a:lnTo>
                    <a:pt x="60147" y="54686"/>
                  </a:lnTo>
                  <a:lnTo>
                    <a:pt x="67538" y="44691"/>
                  </a:lnTo>
                  <a:lnTo>
                    <a:pt x="70231" y="32283"/>
                  </a:lnTo>
                  <a:close/>
                </a:path>
                <a:path w="231775" h="249555">
                  <a:moveTo>
                    <a:pt x="231686" y="217144"/>
                  </a:moveTo>
                  <a:lnTo>
                    <a:pt x="228968" y="204724"/>
                  </a:lnTo>
                  <a:lnTo>
                    <a:pt x="221488" y="194741"/>
                  </a:lnTo>
                  <a:lnTo>
                    <a:pt x="210223" y="188074"/>
                  </a:lnTo>
                  <a:lnTo>
                    <a:pt x="196164" y="185661"/>
                  </a:lnTo>
                  <a:lnTo>
                    <a:pt x="182562" y="188074"/>
                  </a:lnTo>
                  <a:lnTo>
                    <a:pt x="171538" y="194741"/>
                  </a:lnTo>
                  <a:lnTo>
                    <a:pt x="164147" y="204724"/>
                  </a:lnTo>
                  <a:lnTo>
                    <a:pt x="161455" y="217144"/>
                  </a:lnTo>
                  <a:lnTo>
                    <a:pt x="164147" y="230022"/>
                  </a:lnTo>
                  <a:lnTo>
                    <a:pt x="171538" y="240245"/>
                  </a:lnTo>
                  <a:lnTo>
                    <a:pt x="182562" y="247002"/>
                  </a:lnTo>
                  <a:lnTo>
                    <a:pt x="196164" y="249428"/>
                  </a:lnTo>
                  <a:lnTo>
                    <a:pt x="210223" y="247002"/>
                  </a:lnTo>
                  <a:lnTo>
                    <a:pt x="221488" y="240245"/>
                  </a:lnTo>
                  <a:lnTo>
                    <a:pt x="228968" y="230022"/>
                  </a:lnTo>
                  <a:lnTo>
                    <a:pt x="231686" y="217144"/>
                  </a:lnTo>
                  <a:close/>
                </a:path>
                <a:path w="231775" h="249555">
                  <a:moveTo>
                    <a:pt x="231686" y="32283"/>
                  </a:moveTo>
                  <a:lnTo>
                    <a:pt x="228981" y="19405"/>
                  </a:lnTo>
                  <a:lnTo>
                    <a:pt x="221589" y="9182"/>
                  </a:lnTo>
                  <a:lnTo>
                    <a:pt x="210566" y="2425"/>
                  </a:lnTo>
                  <a:lnTo>
                    <a:pt x="196964" y="0"/>
                  </a:lnTo>
                  <a:lnTo>
                    <a:pt x="183375" y="2425"/>
                  </a:lnTo>
                  <a:lnTo>
                    <a:pt x="172351" y="9182"/>
                  </a:lnTo>
                  <a:lnTo>
                    <a:pt x="164960" y="19405"/>
                  </a:lnTo>
                  <a:lnTo>
                    <a:pt x="162255" y="32283"/>
                  </a:lnTo>
                  <a:lnTo>
                    <a:pt x="164960" y="44691"/>
                  </a:lnTo>
                  <a:lnTo>
                    <a:pt x="172351" y="54686"/>
                  </a:lnTo>
                  <a:lnTo>
                    <a:pt x="183375" y="61341"/>
                  </a:lnTo>
                  <a:lnTo>
                    <a:pt x="196964" y="63766"/>
                  </a:lnTo>
                  <a:lnTo>
                    <a:pt x="210566" y="61341"/>
                  </a:lnTo>
                  <a:lnTo>
                    <a:pt x="221589" y="54686"/>
                  </a:lnTo>
                  <a:lnTo>
                    <a:pt x="228981" y="44691"/>
                  </a:lnTo>
                  <a:lnTo>
                    <a:pt x="231686" y="322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13703" y="2461704"/>
              <a:ext cx="83185" cy="102870"/>
            </a:xfrm>
            <a:custGeom>
              <a:avLst/>
              <a:gdLst/>
              <a:ahLst/>
              <a:cxnLst/>
              <a:rect l="l" t="t" r="r" b="b"/>
              <a:pathLst>
                <a:path w="83185" h="102869">
                  <a:moveTo>
                    <a:pt x="0" y="0"/>
                  </a:moveTo>
                  <a:lnTo>
                    <a:pt x="83145" y="102519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83933" y="2552921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488679" y="2308328"/>
              <a:ext cx="1270" cy="78105"/>
            </a:xfrm>
            <a:custGeom>
              <a:avLst/>
              <a:gdLst/>
              <a:ahLst/>
              <a:cxnLst/>
              <a:rect l="l" t="t" r="r" b="b"/>
              <a:pathLst>
                <a:path w="1269" h="78105">
                  <a:moveTo>
                    <a:pt x="403" y="-5711"/>
                  </a:moveTo>
                  <a:lnTo>
                    <a:pt x="403" y="83205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77376" y="2286533"/>
              <a:ext cx="23495" cy="121285"/>
            </a:xfrm>
            <a:custGeom>
              <a:avLst/>
              <a:gdLst/>
              <a:ahLst/>
              <a:cxnLst/>
              <a:rect l="l" t="t" r="r" b="b"/>
              <a:pathLst>
                <a:path w="23494" h="121285">
                  <a:moveTo>
                    <a:pt x="23406" y="107365"/>
                  </a:moveTo>
                  <a:lnTo>
                    <a:pt x="22593" y="104952"/>
                  </a:lnTo>
                  <a:lnTo>
                    <a:pt x="21793" y="103327"/>
                  </a:lnTo>
                  <a:lnTo>
                    <a:pt x="21793" y="107365"/>
                  </a:lnTo>
                  <a:lnTo>
                    <a:pt x="21793" y="110591"/>
                  </a:lnTo>
                  <a:lnTo>
                    <a:pt x="19367" y="115443"/>
                  </a:lnTo>
                  <a:lnTo>
                    <a:pt x="17754" y="117055"/>
                  </a:lnTo>
                  <a:lnTo>
                    <a:pt x="12915" y="119481"/>
                  </a:lnTo>
                  <a:lnTo>
                    <a:pt x="9677" y="119481"/>
                  </a:lnTo>
                  <a:lnTo>
                    <a:pt x="4838" y="117055"/>
                  </a:lnTo>
                  <a:lnTo>
                    <a:pt x="3225" y="115443"/>
                  </a:lnTo>
                  <a:lnTo>
                    <a:pt x="1612" y="112217"/>
                  </a:lnTo>
                  <a:lnTo>
                    <a:pt x="1612" y="105752"/>
                  </a:lnTo>
                  <a:lnTo>
                    <a:pt x="3225" y="102527"/>
                  </a:lnTo>
                  <a:lnTo>
                    <a:pt x="4838" y="101714"/>
                  </a:lnTo>
                  <a:lnTo>
                    <a:pt x="6451" y="100101"/>
                  </a:lnTo>
                  <a:lnTo>
                    <a:pt x="8064" y="99301"/>
                  </a:lnTo>
                  <a:lnTo>
                    <a:pt x="14528" y="99301"/>
                  </a:lnTo>
                  <a:lnTo>
                    <a:pt x="16141" y="100101"/>
                  </a:lnTo>
                  <a:lnTo>
                    <a:pt x="17754" y="101714"/>
                  </a:lnTo>
                  <a:lnTo>
                    <a:pt x="19367" y="102527"/>
                  </a:lnTo>
                  <a:lnTo>
                    <a:pt x="21793" y="107365"/>
                  </a:lnTo>
                  <a:lnTo>
                    <a:pt x="21793" y="103327"/>
                  </a:lnTo>
                  <a:lnTo>
                    <a:pt x="20180" y="101714"/>
                  </a:lnTo>
                  <a:lnTo>
                    <a:pt x="19367" y="100101"/>
                  </a:lnTo>
                  <a:lnTo>
                    <a:pt x="16941" y="99301"/>
                  </a:lnTo>
                  <a:lnTo>
                    <a:pt x="15328" y="97675"/>
                  </a:lnTo>
                  <a:lnTo>
                    <a:pt x="7264" y="97675"/>
                  </a:lnTo>
                  <a:lnTo>
                    <a:pt x="5651" y="99301"/>
                  </a:lnTo>
                  <a:lnTo>
                    <a:pt x="4025" y="100101"/>
                  </a:lnTo>
                  <a:lnTo>
                    <a:pt x="2413" y="101714"/>
                  </a:lnTo>
                  <a:lnTo>
                    <a:pt x="1612" y="103327"/>
                  </a:lnTo>
                  <a:lnTo>
                    <a:pt x="0" y="104952"/>
                  </a:lnTo>
                  <a:lnTo>
                    <a:pt x="0" y="113017"/>
                  </a:lnTo>
                  <a:lnTo>
                    <a:pt x="1612" y="114630"/>
                  </a:lnTo>
                  <a:lnTo>
                    <a:pt x="2413" y="117055"/>
                  </a:lnTo>
                  <a:lnTo>
                    <a:pt x="3225" y="117868"/>
                  </a:lnTo>
                  <a:lnTo>
                    <a:pt x="5651" y="119481"/>
                  </a:lnTo>
                  <a:lnTo>
                    <a:pt x="7264" y="120281"/>
                  </a:lnTo>
                  <a:lnTo>
                    <a:pt x="9677" y="121094"/>
                  </a:lnTo>
                  <a:lnTo>
                    <a:pt x="13716" y="121094"/>
                  </a:lnTo>
                  <a:lnTo>
                    <a:pt x="16941" y="119481"/>
                  </a:lnTo>
                  <a:lnTo>
                    <a:pt x="19367" y="118668"/>
                  </a:lnTo>
                  <a:lnTo>
                    <a:pt x="20180" y="117055"/>
                  </a:lnTo>
                  <a:lnTo>
                    <a:pt x="21793" y="115443"/>
                  </a:lnTo>
                  <a:lnTo>
                    <a:pt x="22593" y="113017"/>
                  </a:lnTo>
                  <a:lnTo>
                    <a:pt x="23406" y="111404"/>
                  </a:lnTo>
                  <a:lnTo>
                    <a:pt x="23406" y="107365"/>
                  </a:lnTo>
                  <a:close/>
                </a:path>
                <a:path w="23494" h="121285">
                  <a:moveTo>
                    <a:pt x="23406" y="72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41"/>
                  </a:lnTo>
                  <a:lnTo>
                    <a:pt x="20180" y="16154"/>
                  </a:lnTo>
                  <a:lnTo>
                    <a:pt x="18567" y="19380"/>
                  </a:lnTo>
                  <a:lnTo>
                    <a:pt x="13716" y="21805"/>
                  </a:lnTo>
                  <a:lnTo>
                    <a:pt x="9677" y="21805"/>
                  </a:lnTo>
                  <a:lnTo>
                    <a:pt x="4838" y="19380"/>
                  </a:lnTo>
                  <a:lnTo>
                    <a:pt x="3225" y="16154"/>
                  </a:lnTo>
                  <a:lnTo>
                    <a:pt x="1612" y="14541"/>
                  </a:lnTo>
                  <a:lnTo>
                    <a:pt x="1612" y="9690"/>
                  </a:lnTo>
                  <a:lnTo>
                    <a:pt x="4838" y="3238"/>
                  </a:lnTo>
                  <a:lnTo>
                    <a:pt x="8064" y="1625"/>
                  </a:lnTo>
                  <a:lnTo>
                    <a:pt x="15328" y="1625"/>
                  </a:lnTo>
                  <a:lnTo>
                    <a:pt x="18567" y="3238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25"/>
                  </a:lnTo>
                  <a:lnTo>
                    <a:pt x="15328" y="0"/>
                  </a:lnTo>
                  <a:lnTo>
                    <a:pt x="8064" y="0"/>
                  </a:lnTo>
                  <a:lnTo>
                    <a:pt x="5651" y="1625"/>
                  </a:lnTo>
                  <a:lnTo>
                    <a:pt x="2413" y="3238"/>
                  </a:lnTo>
                  <a:lnTo>
                    <a:pt x="1612" y="5651"/>
                  </a:lnTo>
                  <a:lnTo>
                    <a:pt x="0" y="8890"/>
                  </a:lnTo>
                  <a:lnTo>
                    <a:pt x="0" y="13728"/>
                  </a:lnTo>
                  <a:lnTo>
                    <a:pt x="2413" y="18567"/>
                  </a:lnTo>
                  <a:lnTo>
                    <a:pt x="5651" y="21805"/>
                  </a:lnTo>
                  <a:lnTo>
                    <a:pt x="80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805"/>
                  </a:lnTo>
                  <a:lnTo>
                    <a:pt x="19367" y="20193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5341"/>
                  </a:lnTo>
                  <a:lnTo>
                    <a:pt x="23406" y="72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53968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50933" y="2653826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34789" y="2725670"/>
              <a:ext cx="32384" cy="47625"/>
            </a:xfrm>
            <a:custGeom>
              <a:avLst/>
              <a:gdLst/>
              <a:ahLst/>
              <a:cxnLst/>
              <a:rect l="l" t="t" r="r" b="b"/>
              <a:pathLst>
                <a:path w="32385" h="47625">
                  <a:moveTo>
                    <a:pt x="32289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15415" y="2590861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24197" y="2622344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67788" y="2606199"/>
              <a:ext cx="48895" cy="31750"/>
            </a:xfrm>
            <a:custGeom>
              <a:avLst/>
              <a:gdLst/>
              <a:ahLst/>
              <a:cxnLst/>
              <a:rect l="l" t="t" r="r" b="b"/>
              <a:pathLst>
                <a:path w="48894" h="31750">
                  <a:moveTo>
                    <a:pt x="807" y="0"/>
                  </a:moveTo>
                  <a:lnTo>
                    <a:pt x="0" y="31482"/>
                  </a:lnTo>
                  <a:lnTo>
                    <a:pt x="48434" y="16144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70015" y="2623151"/>
              <a:ext cx="39370" cy="1270"/>
            </a:xfrm>
            <a:custGeom>
              <a:avLst/>
              <a:gdLst/>
              <a:ahLst/>
              <a:cxnLst/>
              <a:rect l="l" t="t" r="r" b="b"/>
              <a:pathLst>
                <a:path w="39369" h="1269">
                  <a:moveTo>
                    <a:pt x="-5711" y="403"/>
                  </a:moveTo>
                  <a:lnTo>
                    <a:pt x="44458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05533" y="2607006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0" y="0"/>
                  </a:moveTo>
                  <a:lnTo>
                    <a:pt x="807" y="32289"/>
                  </a:lnTo>
                  <a:lnTo>
                    <a:pt x="48434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99785" y="2592476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09375" y="26247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19">
                  <a:moveTo>
                    <a:pt x="0" y="0"/>
                  </a:moveTo>
                  <a:lnTo>
                    <a:pt x="45205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52158" y="2608621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807" y="31482"/>
                  </a:lnTo>
                  <a:lnTo>
                    <a:pt x="47627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5395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2296"/>
                  </a:moveTo>
                  <a:lnTo>
                    <a:pt x="228981" y="19418"/>
                  </a:lnTo>
                  <a:lnTo>
                    <a:pt x="221589" y="9182"/>
                  </a:lnTo>
                  <a:lnTo>
                    <a:pt x="210566" y="2438"/>
                  </a:lnTo>
                  <a:lnTo>
                    <a:pt x="196964" y="0"/>
                  </a:lnTo>
                  <a:lnTo>
                    <a:pt x="183032" y="2438"/>
                  </a:lnTo>
                  <a:lnTo>
                    <a:pt x="172046" y="9182"/>
                  </a:lnTo>
                  <a:lnTo>
                    <a:pt x="164846" y="19418"/>
                  </a:lnTo>
                  <a:lnTo>
                    <a:pt x="162255" y="32296"/>
                  </a:lnTo>
                  <a:lnTo>
                    <a:pt x="164846" y="44704"/>
                  </a:lnTo>
                  <a:lnTo>
                    <a:pt x="172046" y="54698"/>
                  </a:lnTo>
                  <a:lnTo>
                    <a:pt x="183032" y="61353"/>
                  </a:lnTo>
                  <a:lnTo>
                    <a:pt x="196964" y="63779"/>
                  </a:lnTo>
                  <a:lnTo>
                    <a:pt x="210566" y="61353"/>
                  </a:lnTo>
                  <a:lnTo>
                    <a:pt x="221589" y="54698"/>
                  </a:lnTo>
                  <a:lnTo>
                    <a:pt x="228981" y="44704"/>
                  </a:lnTo>
                  <a:lnTo>
                    <a:pt x="231686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24197" y="2804779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68595" y="2789442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70822" y="2806394"/>
              <a:ext cx="38100" cy="1270"/>
            </a:xfrm>
            <a:custGeom>
              <a:avLst/>
              <a:gdLst/>
              <a:ahLst/>
              <a:cxnLst/>
              <a:rect l="l" t="t" r="r" b="b"/>
              <a:pathLst>
                <a:path w="38100" h="1269">
                  <a:moveTo>
                    <a:pt x="-5711" y="403"/>
                  </a:moveTo>
                  <a:lnTo>
                    <a:pt x="43651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406340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807" y="32289"/>
                  </a:lnTo>
                  <a:lnTo>
                    <a:pt x="47627" y="14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99785" y="2774912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5518" y="0"/>
                  </a:moveTo>
                  <a:lnTo>
                    <a:pt x="21454" y="2434"/>
                  </a:lnTo>
                  <a:lnTo>
                    <a:pt x="10191" y="9182"/>
                  </a:lnTo>
                  <a:lnTo>
                    <a:pt x="2711" y="19411"/>
                  </a:lnTo>
                  <a:lnTo>
                    <a:pt x="0" y="32289"/>
                  </a:lnTo>
                  <a:lnTo>
                    <a:pt x="2711" y="44700"/>
                  </a:lnTo>
                  <a:lnTo>
                    <a:pt x="10191" y="54690"/>
                  </a:lnTo>
                  <a:lnTo>
                    <a:pt x="21454" y="61350"/>
                  </a:lnTo>
                  <a:lnTo>
                    <a:pt x="35518" y="63771"/>
                  </a:lnTo>
                  <a:lnTo>
                    <a:pt x="49115" y="61350"/>
                  </a:lnTo>
                  <a:lnTo>
                    <a:pt x="60139" y="54690"/>
                  </a:lnTo>
                  <a:lnTo>
                    <a:pt x="67530" y="44700"/>
                  </a:lnTo>
                  <a:lnTo>
                    <a:pt x="70229" y="32289"/>
                  </a:lnTo>
                  <a:lnTo>
                    <a:pt x="67530" y="19411"/>
                  </a:lnTo>
                  <a:lnTo>
                    <a:pt x="60139" y="9182"/>
                  </a:lnTo>
                  <a:lnTo>
                    <a:pt x="49115" y="2434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214218" y="2806394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361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52158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807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50933" y="2308328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38818" y="22865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4" h="121285">
                  <a:moveTo>
                    <a:pt x="23406" y="105752"/>
                  </a:moveTo>
                  <a:lnTo>
                    <a:pt x="21793" y="103327"/>
                  </a:lnTo>
                  <a:lnTo>
                    <a:pt x="21793" y="105752"/>
                  </a:lnTo>
                  <a:lnTo>
                    <a:pt x="21793" y="113017"/>
                  </a:lnTo>
                  <a:lnTo>
                    <a:pt x="20993" y="114630"/>
                  </a:lnTo>
                  <a:lnTo>
                    <a:pt x="18567" y="117055"/>
                  </a:lnTo>
                  <a:lnTo>
                    <a:pt x="13728" y="119481"/>
                  </a:lnTo>
                  <a:lnTo>
                    <a:pt x="9690" y="119481"/>
                  </a:lnTo>
                  <a:lnTo>
                    <a:pt x="8877" y="118668"/>
                  </a:lnTo>
                  <a:lnTo>
                    <a:pt x="4038" y="116243"/>
                  </a:lnTo>
                  <a:lnTo>
                    <a:pt x="1612" y="111404"/>
                  </a:lnTo>
                  <a:lnTo>
                    <a:pt x="1612" y="107365"/>
                  </a:lnTo>
                  <a:lnTo>
                    <a:pt x="4038" y="102527"/>
                  </a:lnTo>
                  <a:lnTo>
                    <a:pt x="8877" y="100101"/>
                  </a:lnTo>
                  <a:lnTo>
                    <a:pt x="9690" y="99301"/>
                  </a:lnTo>
                  <a:lnTo>
                    <a:pt x="13728" y="99301"/>
                  </a:lnTo>
                  <a:lnTo>
                    <a:pt x="18567" y="101714"/>
                  </a:lnTo>
                  <a:lnTo>
                    <a:pt x="20993" y="104140"/>
                  </a:lnTo>
                  <a:lnTo>
                    <a:pt x="21793" y="105752"/>
                  </a:lnTo>
                  <a:lnTo>
                    <a:pt x="21793" y="103327"/>
                  </a:lnTo>
                  <a:lnTo>
                    <a:pt x="20993" y="101714"/>
                  </a:lnTo>
                  <a:lnTo>
                    <a:pt x="19380" y="100101"/>
                  </a:lnTo>
                  <a:lnTo>
                    <a:pt x="17754" y="99301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301"/>
                  </a:lnTo>
                  <a:lnTo>
                    <a:pt x="4038" y="100101"/>
                  </a:lnTo>
                  <a:lnTo>
                    <a:pt x="3225" y="101714"/>
                  </a:lnTo>
                  <a:lnTo>
                    <a:pt x="1612" y="103327"/>
                  </a:lnTo>
                  <a:lnTo>
                    <a:pt x="812" y="105752"/>
                  </a:lnTo>
                  <a:lnTo>
                    <a:pt x="0" y="107365"/>
                  </a:lnTo>
                  <a:lnTo>
                    <a:pt x="0" y="111404"/>
                  </a:lnTo>
                  <a:lnTo>
                    <a:pt x="812" y="113017"/>
                  </a:lnTo>
                  <a:lnTo>
                    <a:pt x="1612" y="115443"/>
                  </a:lnTo>
                  <a:lnTo>
                    <a:pt x="3225" y="117055"/>
                  </a:lnTo>
                  <a:lnTo>
                    <a:pt x="4038" y="118668"/>
                  </a:lnTo>
                  <a:lnTo>
                    <a:pt x="6464" y="119481"/>
                  </a:lnTo>
                  <a:lnTo>
                    <a:pt x="9690" y="121094"/>
                  </a:lnTo>
                  <a:lnTo>
                    <a:pt x="13728" y="121094"/>
                  </a:lnTo>
                  <a:lnTo>
                    <a:pt x="21793" y="115443"/>
                  </a:lnTo>
                  <a:lnTo>
                    <a:pt x="23406" y="113017"/>
                  </a:lnTo>
                  <a:lnTo>
                    <a:pt x="23406" y="105752"/>
                  </a:lnTo>
                  <a:close/>
                </a:path>
                <a:path w="24764" h="121285">
                  <a:moveTo>
                    <a:pt x="24218" y="9690"/>
                  </a:moveTo>
                  <a:lnTo>
                    <a:pt x="23406" y="72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2915"/>
                  </a:lnTo>
                  <a:lnTo>
                    <a:pt x="20180" y="17767"/>
                  </a:lnTo>
                  <a:lnTo>
                    <a:pt x="18567" y="19380"/>
                  </a:lnTo>
                  <a:lnTo>
                    <a:pt x="13728" y="21805"/>
                  </a:lnTo>
                  <a:lnTo>
                    <a:pt x="10490" y="21805"/>
                  </a:lnTo>
                  <a:lnTo>
                    <a:pt x="5651" y="19380"/>
                  </a:lnTo>
                  <a:lnTo>
                    <a:pt x="4038" y="17767"/>
                  </a:lnTo>
                  <a:lnTo>
                    <a:pt x="2425" y="14541"/>
                  </a:lnTo>
                  <a:lnTo>
                    <a:pt x="2425" y="8077"/>
                  </a:lnTo>
                  <a:lnTo>
                    <a:pt x="4038" y="4851"/>
                  </a:lnTo>
                  <a:lnTo>
                    <a:pt x="5651" y="3238"/>
                  </a:lnTo>
                  <a:lnTo>
                    <a:pt x="8877" y="1625"/>
                  </a:lnTo>
                  <a:lnTo>
                    <a:pt x="15341" y="1625"/>
                  </a:lnTo>
                  <a:lnTo>
                    <a:pt x="18567" y="3238"/>
                  </a:lnTo>
                  <a:lnTo>
                    <a:pt x="20180" y="4851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993" y="3238"/>
                  </a:lnTo>
                  <a:lnTo>
                    <a:pt x="20180" y="2425"/>
                  </a:lnTo>
                  <a:lnTo>
                    <a:pt x="17754" y="1625"/>
                  </a:lnTo>
                  <a:lnTo>
                    <a:pt x="16141" y="0"/>
                  </a:lnTo>
                  <a:lnTo>
                    <a:pt x="8077" y="0"/>
                  </a:lnTo>
                  <a:lnTo>
                    <a:pt x="6464" y="1625"/>
                  </a:lnTo>
                  <a:lnTo>
                    <a:pt x="4038" y="2425"/>
                  </a:lnTo>
                  <a:lnTo>
                    <a:pt x="3225" y="3238"/>
                  </a:lnTo>
                  <a:lnTo>
                    <a:pt x="2425" y="5651"/>
                  </a:lnTo>
                  <a:lnTo>
                    <a:pt x="812" y="7277"/>
                  </a:lnTo>
                  <a:lnTo>
                    <a:pt x="812" y="15341"/>
                  </a:lnTo>
                  <a:lnTo>
                    <a:pt x="2425" y="16954"/>
                  </a:lnTo>
                  <a:lnTo>
                    <a:pt x="3225" y="19380"/>
                  </a:lnTo>
                  <a:lnTo>
                    <a:pt x="4038" y="20193"/>
                  </a:lnTo>
                  <a:lnTo>
                    <a:pt x="6464" y="21805"/>
                  </a:lnTo>
                  <a:lnTo>
                    <a:pt x="9690" y="23418"/>
                  </a:lnTo>
                  <a:lnTo>
                    <a:pt x="14528" y="23418"/>
                  </a:lnTo>
                  <a:lnTo>
                    <a:pt x="17754" y="21805"/>
                  </a:lnTo>
                  <a:lnTo>
                    <a:pt x="19380" y="20193"/>
                  </a:lnTo>
                  <a:lnTo>
                    <a:pt x="20993" y="19380"/>
                  </a:lnTo>
                  <a:lnTo>
                    <a:pt x="22606" y="16954"/>
                  </a:lnTo>
                  <a:lnTo>
                    <a:pt x="24218" y="13728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98166" y="2224379"/>
              <a:ext cx="72390" cy="248285"/>
            </a:xfrm>
            <a:custGeom>
              <a:avLst/>
              <a:gdLst/>
              <a:ahLst/>
              <a:cxnLst/>
              <a:rect l="l" t="t" r="r" b="b"/>
              <a:pathLst>
                <a:path w="72389" h="248285">
                  <a:moveTo>
                    <a:pt x="70231" y="32296"/>
                  </a:moveTo>
                  <a:lnTo>
                    <a:pt x="67513" y="19418"/>
                  </a:lnTo>
                  <a:lnTo>
                    <a:pt x="60032" y="9182"/>
                  </a:lnTo>
                  <a:lnTo>
                    <a:pt x="48768" y="2438"/>
                  </a:lnTo>
                  <a:lnTo>
                    <a:pt x="34709" y="0"/>
                  </a:lnTo>
                  <a:lnTo>
                    <a:pt x="21107" y="2438"/>
                  </a:lnTo>
                  <a:lnTo>
                    <a:pt x="10083" y="9182"/>
                  </a:lnTo>
                  <a:lnTo>
                    <a:pt x="2692" y="19418"/>
                  </a:lnTo>
                  <a:lnTo>
                    <a:pt x="0" y="32296"/>
                  </a:lnTo>
                  <a:lnTo>
                    <a:pt x="2692" y="44831"/>
                  </a:lnTo>
                  <a:lnTo>
                    <a:pt x="10083" y="55092"/>
                  </a:lnTo>
                  <a:lnTo>
                    <a:pt x="21107" y="62039"/>
                  </a:lnTo>
                  <a:lnTo>
                    <a:pt x="34709" y="64579"/>
                  </a:lnTo>
                  <a:lnTo>
                    <a:pt x="48768" y="62039"/>
                  </a:lnTo>
                  <a:lnTo>
                    <a:pt x="60032" y="55092"/>
                  </a:lnTo>
                  <a:lnTo>
                    <a:pt x="67513" y="44831"/>
                  </a:lnTo>
                  <a:lnTo>
                    <a:pt x="70231" y="32296"/>
                  </a:lnTo>
                  <a:close/>
                </a:path>
                <a:path w="72389" h="248285">
                  <a:moveTo>
                    <a:pt x="71843" y="216344"/>
                  </a:moveTo>
                  <a:lnTo>
                    <a:pt x="69126" y="203936"/>
                  </a:lnTo>
                  <a:lnTo>
                    <a:pt x="61645" y="193941"/>
                  </a:lnTo>
                  <a:lnTo>
                    <a:pt x="50393" y="187286"/>
                  </a:lnTo>
                  <a:lnTo>
                    <a:pt x="36322" y="184861"/>
                  </a:lnTo>
                  <a:lnTo>
                    <a:pt x="22390" y="187286"/>
                  </a:lnTo>
                  <a:lnTo>
                    <a:pt x="11404" y="193941"/>
                  </a:lnTo>
                  <a:lnTo>
                    <a:pt x="4203" y="203936"/>
                  </a:lnTo>
                  <a:lnTo>
                    <a:pt x="1612" y="216344"/>
                  </a:lnTo>
                  <a:lnTo>
                    <a:pt x="4203" y="228752"/>
                  </a:lnTo>
                  <a:lnTo>
                    <a:pt x="11404" y="238747"/>
                  </a:lnTo>
                  <a:lnTo>
                    <a:pt x="22390" y="245402"/>
                  </a:lnTo>
                  <a:lnTo>
                    <a:pt x="36322" y="247827"/>
                  </a:lnTo>
                  <a:lnTo>
                    <a:pt x="50393" y="245402"/>
                  </a:lnTo>
                  <a:lnTo>
                    <a:pt x="61645" y="238747"/>
                  </a:lnTo>
                  <a:lnTo>
                    <a:pt x="69126" y="228752"/>
                  </a:lnTo>
                  <a:lnTo>
                    <a:pt x="71843" y="216344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33689" y="2310750"/>
              <a:ext cx="1270" cy="76835"/>
            </a:xfrm>
            <a:custGeom>
              <a:avLst/>
              <a:gdLst/>
              <a:ahLst/>
              <a:cxnLst/>
              <a:rect l="l" t="t" r="r" b="b"/>
              <a:pathLst>
                <a:path w="1269" h="76835">
                  <a:moveTo>
                    <a:pt x="403" y="-5711"/>
                  </a:moveTo>
                  <a:lnTo>
                    <a:pt x="403" y="82398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21572" y="2288959"/>
              <a:ext cx="25400" cy="120650"/>
            </a:xfrm>
            <a:custGeom>
              <a:avLst/>
              <a:gdLst/>
              <a:ahLst/>
              <a:cxnLst/>
              <a:rect l="l" t="t" r="r" b="b"/>
              <a:pathLst>
                <a:path w="25400" h="120650">
                  <a:moveTo>
                    <a:pt x="23406" y="88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28"/>
                  </a:lnTo>
                  <a:lnTo>
                    <a:pt x="20180" y="16141"/>
                  </a:lnTo>
                  <a:lnTo>
                    <a:pt x="18567" y="19380"/>
                  </a:lnTo>
                  <a:lnTo>
                    <a:pt x="13728" y="21793"/>
                  </a:lnTo>
                  <a:lnTo>
                    <a:pt x="9690" y="21793"/>
                  </a:lnTo>
                  <a:lnTo>
                    <a:pt x="4851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8077"/>
                  </a:lnTo>
                  <a:lnTo>
                    <a:pt x="3225" y="6464"/>
                  </a:lnTo>
                  <a:lnTo>
                    <a:pt x="4038" y="4851"/>
                  </a:lnTo>
                  <a:lnTo>
                    <a:pt x="6464" y="2425"/>
                  </a:lnTo>
                  <a:lnTo>
                    <a:pt x="8077" y="1612"/>
                  </a:lnTo>
                  <a:lnTo>
                    <a:pt x="15341" y="1612"/>
                  </a:lnTo>
                  <a:lnTo>
                    <a:pt x="18567" y="3225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8567" y="1612"/>
                  </a:lnTo>
                  <a:lnTo>
                    <a:pt x="17767" y="812"/>
                  </a:lnTo>
                  <a:lnTo>
                    <a:pt x="15341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38" y="2425"/>
                  </a:lnTo>
                  <a:lnTo>
                    <a:pt x="2425" y="4038"/>
                  </a:lnTo>
                  <a:lnTo>
                    <a:pt x="812" y="72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9690" y="23406"/>
                  </a:lnTo>
                  <a:lnTo>
                    <a:pt x="13728" y="23406"/>
                  </a:lnTo>
                  <a:lnTo>
                    <a:pt x="16141" y="22606"/>
                  </a:lnTo>
                  <a:lnTo>
                    <a:pt x="17767" y="21793"/>
                  </a:lnTo>
                  <a:lnTo>
                    <a:pt x="19380" y="20180"/>
                  </a:lnTo>
                  <a:lnTo>
                    <a:pt x="20993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8877"/>
                  </a:lnTo>
                  <a:close/>
                </a:path>
                <a:path w="25400" h="120650">
                  <a:moveTo>
                    <a:pt x="25031" y="106553"/>
                  </a:moveTo>
                  <a:lnTo>
                    <a:pt x="24218" y="104940"/>
                  </a:lnTo>
                  <a:lnTo>
                    <a:pt x="23406" y="102527"/>
                  </a:lnTo>
                  <a:lnTo>
                    <a:pt x="23406" y="106553"/>
                  </a:lnTo>
                  <a:lnTo>
                    <a:pt x="23406" y="110591"/>
                  </a:lnTo>
                  <a:lnTo>
                    <a:pt x="20993" y="115443"/>
                  </a:lnTo>
                  <a:lnTo>
                    <a:pt x="20180" y="116243"/>
                  </a:lnTo>
                  <a:lnTo>
                    <a:pt x="18567" y="117055"/>
                  </a:lnTo>
                  <a:lnTo>
                    <a:pt x="16954" y="118668"/>
                  </a:lnTo>
                  <a:lnTo>
                    <a:pt x="9690" y="118668"/>
                  </a:lnTo>
                  <a:lnTo>
                    <a:pt x="6464" y="117055"/>
                  </a:lnTo>
                  <a:lnTo>
                    <a:pt x="4851" y="113817"/>
                  </a:lnTo>
                  <a:lnTo>
                    <a:pt x="3225" y="112204"/>
                  </a:lnTo>
                  <a:lnTo>
                    <a:pt x="3225" y="105752"/>
                  </a:lnTo>
                  <a:lnTo>
                    <a:pt x="4851" y="103327"/>
                  </a:lnTo>
                  <a:lnTo>
                    <a:pt x="5651" y="101714"/>
                  </a:lnTo>
                  <a:lnTo>
                    <a:pt x="6464" y="100901"/>
                  </a:lnTo>
                  <a:lnTo>
                    <a:pt x="11303" y="98488"/>
                  </a:lnTo>
                  <a:lnTo>
                    <a:pt x="15341" y="98488"/>
                  </a:lnTo>
                  <a:lnTo>
                    <a:pt x="20180" y="100901"/>
                  </a:lnTo>
                  <a:lnTo>
                    <a:pt x="20993" y="101714"/>
                  </a:lnTo>
                  <a:lnTo>
                    <a:pt x="23406" y="106553"/>
                  </a:lnTo>
                  <a:lnTo>
                    <a:pt x="23406" y="102527"/>
                  </a:lnTo>
                  <a:lnTo>
                    <a:pt x="21793" y="100901"/>
                  </a:lnTo>
                  <a:lnTo>
                    <a:pt x="20993" y="99288"/>
                  </a:lnTo>
                  <a:lnTo>
                    <a:pt x="18567" y="98488"/>
                  </a:lnTo>
                  <a:lnTo>
                    <a:pt x="15341" y="96875"/>
                  </a:lnTo>
                  <a:lnTo>
                    <a:pt x="10490" y="96875"/>
                  </a:lnTo>
                  <a:lnTo>
                    <a:pt x="7264" y="98488"/>
                  </a:lnTo>
                  <a:lnTo>
                    <a:pt x="5651" y="100101"/>
                  </a:lnTo>
                  <a:lnTo>
                    <a:pt x="4038" y="100901"/>
                  </a:lnTo>
                  <a:lnTo>
                    <a:pt x="3225" y="103327"/>
                  </a:lnTo>
                  <a:lnTo>
                    <a:pt x="1612" y="104940"/>
                  </a:lnTo>
                  <a:lnTo>
                    <a:pt x="1612" y="111404"/>
                  </a:lnTo>
                  <a:lnTo>
                    <a:pt x="4038" y="116243"/>
                  </a:lnTo>
                  <a:lnTo>
                    <a:pt x="5651" y="117856"/>
                  </a:lnTo>
                  <a:lnTo>
                    <a:pt x="7264" y="118668"/>
                  </a:lnTo>
                  <a:lnTo>
                    <a:pt x="9690" y="120281"/>
                  </a:lnTo>
                  <a:lnTo>
                    <a:pt x="16954" y="120281"/>
                  </a:lnTo>
                  <a:lnTo>
                    <a:pt x="19380" y="118668"/>
                  </a:lnTo>
                  <a:lnTo>
                    <a:pt x="20993" y="117856"/>
                  </a:lnTo>
                  <a:lnTo>
                    <a:pt x="22606" y="116243"/>
                  </a:lnTo>
                  <a:lnTo>
                    <a:pt x="24218" y="113017"/>
                  </a:lnTo>
                  <a:lnTo>
                    <a:pt x="25031" y="110591"/>
                  </a:lnTo>
                  <a:lnTo>
                    <a:pt x="25031" y="10655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59521" y="2463318"/>
              <a:ext cx="76835" cy="100330"/>
            </a:xfrm>
            <a:custGeom>
              <a:avLst/>
              <a:gdLst/>
              <a:ahLst/>
              <a:cxnLst/>
              <a:rect l="l" t="t" r="r" b="b"/>
              <a:pathLst>
                <a:path w="76835" h="100330">
                  <a:moveTo>
                    <a:pt x="0" y="0"/>
                  </a:moveTo>
                  <a:lnTo>
                    <a:pt x="76687" y="100097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422485" y="2552114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5024" y="0"/>
                  </a:moveTo>
                  <a:lnTo>
                    <a:pt x="0" y="19373"/>
                  </a:lnTo>
                  <a:lnTo>
                    <a:pt x="41169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488679" y="2653826"/>
              <a:ext cx="1270" cy="74295"/>
            </a:xfrm>
            <a:custGeom>
              <a:avLst/>
              <a:gdLst/>
              <a:ahLst/>
              <a:cxnLst/>
              <a:rect l="l" t="t" r="r" b="b"/>
              <a:pathLst>
                <a:path w="1269" h="74294">
                  <a:moveTo>
                    <a:pt x="403" y="-5711"/>
                  </a:moveTo>
                  <a:lnTo>
                    <a:pt x="403" y="79977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473341" y="2725670"/>
              <a:ext cx="31750" cy="47625"/>
            </a:xfrm>
            <a:custGeom>
              <a:avLst/>
              <a:gdLst/>
              <a:ahLst/>
              <a:cxnLst/>
              <a:rect l="l" t="t" r="r" b="b"/>
              <a:pathLst>
                <a:path w="31750" h="47625">
                  <a:moveTo>
                    <a:pt x="31482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14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335304" y="2655441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319159" y="2727285"/>
              <a:ext cx="32384" cy="48895"/>
            </a:xfrm>
            <a:custGeom>
              <a:avLst/>
              <a:gdLst/>
              <a:ahLst/>
              <a:cxnLst/>
              <a:rect l="l" t="t" r="r" b="b"/>
              <a:pathLst>
                <a:path w="32385" h="48894">
                  <a:moveTo>
                    <a:pt x="32289" y="0"/>
                  </a:moveTo>
                  <a:lnTo>
                    <a:pt x="0" y="807"/>
                  </a:lnTo>
                  <a:lnTo>
                    <a:pt x="16144" y="48434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214218" y="2514174"/>
              <a:ext cx="61594" cy="55880"/>
            </a:xfrm>
            <a:custGeom>
              <a:avLst/>
              <a:gdLst/>
              <a:ahLst/>
              <a:cxnLst/>
              <a:rect l="l" t="t" r="r" b="b"/>
              <a:pathLst>
                <a:path w="61594" h="55880">
                  <a:moveTo>
                    <a:pt x="0" y="0"/>
                  </a:moveTo>
                  <a:lnTo>
                    <a:pt x="61350" y="55699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263459" y="2556958"/>
              <a:ext cx="46355" cy="43815"/>
            </a:xfrm>
            <a:custGeom>
              <a:avLst/>
              <a:gdLst/>
              <a:ahLst/>
              <a:cxnLst/>
              <a:rect l="l" t="t" r="r" b="b"/>
              <a:pathLst>
                <a:path w="46355" h="43814">
                  <a:moveTo>
                    <a:pt x="21795" y="0"/>
                  </a:moveTo>
                  <a:lnTo>
                    <a:pt x="0" y="23409"/>
                  </a:lnTo>
                  <a:lnTo>
                    <a:pt x="46012" y="43590"/>
                  </a:lnTo>
                  <a:lnTo>
                    <a:pt x="217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/>
          <p:nvPr/>
        </p:nvSpPr>
        <p:spPr>
          <a:xfrm>
            <a:off x="4333824" y="3028811"/>
            <a:ext cx="0" cy="1191027"/>
          </a:xfrm>
          <a:custGeom>
            <a:avLst/>
            <a:gdLst/>
            <a:ahLst/>
            <a:cxnLst/>
            <a:rect l="l" t="t" r="r" b="b"/>
            <a:pathLst>
              <a:path h="801369">
                <a:moveTo>
                  <a:pt x="0" y="0"/>
                </a:moveTo>
                <a:lnTo>
                  <a:pt x="0" y="800779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5592360" y="3285559"/>
            <a:ext cx="555876" cy="493587"/>
            <a:chOff x="2991588" y="2210653"/>
            <a:chExt cx="374015" cy="332105"/>
          </a:xfrm>
        </p:grpSpPr>
        <p:sp>
          <p:nvSpPr>
            <p:cNvPr id="161" name="object 161"/>
            <p:cNvSpPr/>
            <p:nvPr/>
          </p:nvSpPr>
          <p:spPr>
            <a:xfrm>
              <a:off x="3022896" y="2255886"/>
              <a:ext cx="292877" cy="2618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02889" y="2242942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83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91588" y="2210653"/>
              <a:ext cx="22860" cy="34290"/>
            </a:xfrm>
            <a:custGeom>
              <a:avLst/>
              <a:gdLst/>
              <a:ahLst/>
              <a:cxnLst/>
              <a:rect l="l" t="t" r="r" b="b"/>
              <a:pathLst>
                <a:path w="22860" h="34289">
                  <a:moveTo>
                    <a:pt x="11301" y="0"/>
                  </a:moveTo>
                  <a:lnTo>
                    <a:pt x="0" y="33903"/>
                  </a:lnTo>
                  <a:lnTo>
                    <a:pt x="22602" y="33903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99660" y="2531126"/>
              <a:ext cx="334010" cy="1905"/>
            </a:xfrm>
            <a:custGeom>
              <a:avLst/>
              <a:gdLst/>
              <a:ahLst/>
              <a:cxnLst/>
              <a:rect l="l" t="t" r="r" b="b"/>
              <a:pathLst>
                <a:path w="334010" h="1905">
                  <a:moveTo>
                    <a:pt x="0" y="1614"/>
                  </a:moveTo>
                  <a:lnTo>
                    <a:pt x="33338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331435" y="2519824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89" h="22860">
                  <a:moveTo>
                    <a:pt x="0" y="0"/>
                  </a:moveTo>
                  <a:lnTo>
                    <a:pt x="0" y="22602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023070" y="2333353"/>
              <a:ext cx="287020" cy="86995"/>
            </a:xfrm>
            <a:custGeom>
              <a:avLst/>
              <a:gdLst/>
              <a:ahLst/>
              <a:cxnLst/>
              <a:rect l="l" t="t" r="r" b="b"/>
              <a:pathLst>
                <a:path w="287020" h="86994">
                  <a:moveTo>
                    <a:pt x="286569" y="0"/>
                  </a:moveTo>
                  <a:lnTo>
                    <a:pt x="0" y="86374"/>
                  </a:lnTo>
                </a:path>
              </a:pathLst>
            </a:custGeom>
            <a:ln w="11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95721" y="2260701"/>
              <a:ext cx="136525" cy="240029"/>
            </a:xfrm>
            <a:custGeom>
              <a:avLst/>
              <a:gdLst/>
              <a:ahLst/>
              <a:cxnLst/>
              <a:rect l="l" t="t" r="r" b="b"/>
              <a:pathLst>
                <a:path w="136525" h="240030">
                  <a:moveTo>
                    <a:pt x="136423" y="0"/>
                  </a:moveTo>
                  <a:lnTo>
                    <a:pt x="0" y="239749"/>
                  </a:lnTo>
                </a:path>
              </a:pathLst>
            </a:custGeom>
            <a:ln w="11650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6889285" y="3712668"/>
            <a:ext cx="502081" cy="446399"/>
            <a:chOff x="3864211" y="2498029"/>
            <a:chExt cx="337820" cy="300355"/>
          </a:xfrm>
        </p:grpSpPr>
        <p:sp>
          <p:nvSpPr>
            <p:cNvPr id="169" name="object 169"/>
            <p:cNvSpPr/>
            <p:nvPr/>
          </p:nvSpPr>
          <p:spPr>
            <a:xfrm>
              <a:off x="3892661" y="2507745"/>
              <a:ext cx="271231" cy="2618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75513" y="2531126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64211" y="2498029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872284" y="2787020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67733" y="2774912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6891685" y="3031211"/>
            <a:ext cx="502081" cy="446399"/>
            <a:chOff x="3865826" y="2039518"/>
            <a:chExt cx="337820" cy="300355"/>
          </a:xfrm>
        </p:grpSpPr>
        <p:sp>
          <p:nvSpPr>
            <p:cNvPr id="175" name="object 175"/>
            <p:cNvSpPr/>
            <p:nvPr/>
          </p:nvSpPr>
          <p:spPr>
            <a:xfrm>
              <a:off x="3896429" y="2059843"/>
              <a:ext cx="265487" cy="2591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77127" y="2072615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865826" y="2039518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73898" y="2328509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169347" y="2316401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5539891" y="2527039"/>
            <a:ext cx="1759171" cy="429645"/>
          </a:xfrm>
          <a:prstGeom prst="rect">
            <a:avLst/>
          </a:prstGeom>
        </p:spPr>
        <p:txBody>
          <a:bodyPr vert="horz" wrap="square" lIns="0" tIns="91543" rIns="0" bIns="0" rtlCol="0">
            <a:spAutoFit/>
          </a:bodyPr>
          <a:lstStyle/>
          <a:p>
            <a:pPr marL="18875">
              <a:spcBef>
                <a:spcPts val="719"/>
              </a:spcBef>
            </a:pPr>
            <a:r>
              <a:rPr sz="1115" b="1" spc="7" dirty="0">
                <a:latin typeface="Liberation Sans"/>
                <a:cs typeface="Liberation Sans"/>
              </a:rPr>
              <a:t>d </a:t>
            </a:r>
            <a:r>
              <a:rPr sz="892" spc="15" dirty="0">
                <a:latin typeface="Liberation Sans"/>
                <a:cs typeface="Liberation Sans"/>
              </a:rPr>
              <a:t>Structural </a:t>
            </a:r>
            <a:r>
              <a:rPr sz="892" spc="22" dirty="0">
                <a:latin typeface="Liberation Sans"/>
                <a:cs typeface="Liberation Sans"/>
              </a:rPr>
              <a:t>causal</a:t>
            </a:r>
            <a:r>
              <a:rPr sz="892" spc="-97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models</a:t>
            </a:r>
            <a:endParaRPr sz="892">
              <a:latin typeface="Liberation Sans"/>
              <a:cs typeface="Liberation Sans"/>
            </a:endParaRPr>
          </a:p>
          <a:p>
            <a:pPr marL="170816">
              <a:spcBef>
                <a:spcPts val="377"/>
              </a:spcBef>
            </a:pP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L</a:t>
            </a:r>
            <a:r>
              <a:rPr sz="743" dirty="0">
                <a:latin typeface="Liberation Sans"/>
                <a:cs typeface="Liberation Sans"/>
              </a:rPr>
              <a:t>inear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N</a:t>
            </a:r>
            <a:r>
              <a:rPr sz="743" dirty="0">
                <a:latin typeface="Liberation Sans"/>
                <a:cs typeface="Liberation Sans"/>
              </a:rPr>
              <a:t>on-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G</a:t>
            </a:r>
            <a:r>
              <a:rPr sz="743" dirty="0">
                <a:latin typeface="Liberation Sans"/>
                <a:cs typeface="Liberation Sans"/>
              </a:rPr>
              <a:t>aussian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A</a:t>
            </a:r>
            <a:r>
              <a:rPr sz="743" dirty="0">
                <a:latin typeface="Liberation Sans"/>
                <a:cs typeface="Liberation Sans"/>
              </a:rPr>
              <a:t>dditive</a:t>
            </a:r>
            <a:r>
              <a:rPr sz="743" spc="7" dirty="0">
                <a:latin typeface="Liberation Sans"/>
                <a:cs typeface="Liberation Sans"/>
              </a:rPr>
              <a:t>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M</a:t>
            </a:r>
            <a:r>
              <a:rPr sz="743" dirty="0">
                <a:latin typeface="Liberation Sans"/>
                <a:cs typeface="Liberation Sans"/>
              </a:rPr>
              <a:t>odel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362596" y="3286757"/>
            <a:ext cx="181161" cy="1223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64997" y="3653879"/>
            <a:ext cx="185960" cy="1223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6114012" y="3113115"/>
            <a:ext cx="65591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45" dirty="0">
                <a:latin typeface="Liberation Serif"/>
                <a:cs typeface="Liberation Serif"/>
              </a:rPr>
              <a:t>X </a:t>
            </a:r>
            <a:r>
              <a:rPr sz="669" spc="59" dirty="0">
                <a:latin typeface="OpenSymbol"/>
                <a:cs typeface="OpenSymbol"/>
              </a:rPr>
              <a:t>=</a:t>
            </a:r>
            <a:r>
              <a:rPr sz="669" i="1" spc="59" dirty="0">
                <a:latin typeface="Liberation Serif"/>
                <a:cs typeface="Liberation Serif"/>
              </a:rPr>
              <a:t>f </a:t>
            </a:r>
            <a:r>
              <a:rPr sz="669" spc="45" dirty="0">
                <a:latin typeface="OpenSymbol"/>
                <a:cs typeface="OpenSymbol"/>
              </a:rPr>
              <a:t>(</a:t>
            </a:r>
            <a:r>
              <a:rPr sz="669" i="1" spc="45" dirty="0">
                <a:latin typeface="Liberation Serif"/>
                <a:cs typeface="Liberation Serif"/>
              </a:rPr>
              <a:t>Y </a:t>
            </a:r>
            <a:r>
              <a:rPr sz="669" i="1" spc="15" dirty="0">
                <a:latin typeface="Liberation Serif"/>
                <a:cs typeface="Liberation Serif"/>
              </a:rPr>
              <a:t>, </a:t>
            </a:r>
            <a:r>
              <a:rPr sz="669" i="1" spc="67" dirty="0">
                <a:latin typeface="Liberation Serif"/>
                <a:cs typeface="Liberation Serif"/>
              </a:rPr>
              <a:t>E</a:t>
            </a:r>
            <a:r>
              <a:rPr sz="669" i="1" spc="100" baseline="46296" dirty="0">
                <a:latin typeface="Liberation Serif"/>
                <a:cs typeface="Liberation Serif"/>
              </a:rPr>
              <a:t>X</a:t>
            </a:r>
            <a:r>
              <a:rPr sz="669" i="1" spc="-55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105613" y="3792173"/>
            <a:ext cx="66629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Y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669" spc="67" dirty="0">
                <a:latin typeface="OpenSymbol"/>
                <a:cs typeface="OpenSymbol"/>
              </a:rPr>
              <a:t>=</a:t>
            </a:r>
            <a:r>
              <a:rPr sz="669" i="1" spc="67" dirty="0">
                <a:latin typeface="Liberation Serif"/>
                <a:cs typeface="Liberation Serif"/>
              </a:rPr>
              <a:t>g</a:t>
            </a:r>
            <a:r>
              <a:rPr sz="669" i="1" spc="-59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(</a:t>
            </a:r>
            <a:r>
              <a:rPr sz="669" spc="-253" dirty="0">
                <a:latin typeface="OpenSymbol"/>
                <a:cs typeface="OpenSymbol"/>
              </a:rPr>
              <a:t> </a:t>
            </a:r>
            <a:r>
              <a:rPr sz="669" i="1" spc="45" dirty="0">
                <a:latin typeface="Liberation Serif"/>
                <a:cs typeface="Liberation Serif"/>
              </a:rPr>
              <a:t>X</a:t>
            </a:r>
            <a:r>
              <a:rPr sz="669" i="1" spc="134" dirty="0">
                <a:latin typeface="Liberation Serif"/>
                <a:cs typeface="Liberation Serif"/>
              </a:rPr>
              <a:t> </a:t>
            </a:r>
            <a:r>
              <a:rPr sz="669" i="1" spc="15" dirty="0">
                <a:latin typeface="Liberation Serif"/>
                <a:cs typeface="Liberation Serif"/>
              </a:rPr>
              <a:t>,</a:t>
            </a:r>
            <a:r>
              <a:rPr sz="669" i="1" spc="-82" dirty="0">
                <a:latin typeface="Liberation Serif"/>
                <a:cs typeface="Liberation Serif"/>
              </a:rPr>
              <a:t> </a:t>
            </a:r>
            <a:r>
              <a:rPr sz="669" i="1" spc="37" dirty="0">
                <a:latin typeface="Liberation Serif"/>
                <a:cs typeface="Liberation Serif"/>
              </a:rPr>
              <a:t>E</a:t>
            </a:r>
            <a:r>
              <a:rPr sz="669" i="1" spc="55" baseline="46296" dirty="0">
                <a:latin typeface="Liberation Serif"/>
                <a:cs typeface="Liberation Serif"/>
              </a:rPr>
              <a:t>Y</a:t>
            </a:r>
            <a:r>
              <a:rPr sz="669" i="1" spc="-33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6826020" y="3243887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177598" y="3138308"/>
            <a:ext cx="758784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15208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122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X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826020" y="3924144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6169200" y="3818566"/>
            <a:ext cx="764447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34083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77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Y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7049814" y="3443045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2" dirty="0">
                <a:latin typeface="Liberation Serif"/>
                <a:cs typeface="Liberation Serif"/>
              </a:rPr>
              <a:t>Y</a:t>
            </a:r>
            <a:r>
              <a:rPr sz="669" i="1" spc="77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058213" y="4123302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5756487" y="3748981"/>
            <a:ext cx="193471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9" dirty="0">
                <a:latin typeface="Liberation Serif"/>
                <a:cs typeface="Liberation Serif"/>
              </a:rPr>
              <a:t>Y</a:t>
            </a:r>
            <a:r>
              <a:rPr sz="669" i="1" spc="89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448152" y="3439447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666495" y="862389"/>
            <a:ext cx="1087213" cy="192551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15" b="1" spc="7" dirty="0">
                <a:latin typeface="Liberation Sans"/>
                <a:cs typeface="Liberation Sans"/>
              </a:rPr>
              <a:t>a </a:t>
            </a:r>
            <a:r>
              <a:rPr sz="892" spc="22" dirty="0">
                <a:latin typeface="Liberation Sans"/>
                <a:cs typeface="Liberation Sans"/>
              </a:rPr>
              <a:t>Granger</a:t>
            </a:r>
            <a:r>
              <a:rPr sz="892" spc="-134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causality</a:t>
            </a:r>
            <a:endParaRPr sz="892">
              <a:latin typeface="Liberation Sans"/>
              <a:cs typeface="Liberation Sans"/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10A500B-3902-AB40-8935-2C09DDEE4B6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19457" y="1164474"/>
            <a:ext cx="1922460" cy="6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2671"/>
      </p:ext>
    </p:extLst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Placeholder 240">
            <a:extLst>
              <a:ext uri="{FF2B5EF4-FFF2-40B4-BE49-F238E27FC236}">
                <a16:creationId xmlns:a16="http://schemas.microsoft.com/office/drawing/2014/main" id="{704E56F0-068C-8747-B3F0-2B34295C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Real </a:t>
            </a:r>
            <a:r>
              <a:rPr spc="-30" dirty="0"/>
              <a:t>world </a:t>
            </a:r>
            <a:r>
              <a:rPr spc="-7" dirty="0"/>
              <a:t>challenges: see Runge et al. NatComm</a:t>
            </a:r>
            <a:r>
              <a:rPr spc="446" dirty="0"/>
              <a:t> </a:t>
            </a:r>
            <a:r>
              <a:rPr spc="-7" dirty="0"/>
              <a:t>2019</a:t>
            </a:r>
          </a:p>
        </p:txBody>
      </p:sp>
      <p:sp>
        <p:nvSpPr>
          <p:cNvPr id="240" name="object 240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5317" y="840512"/>
            <a:ext cx="4897178" cy="4027974"/>
            <a:chOff x="921232" y="565530"/>
            <a:chExt cx="3295015" cy="2710180"/>
          </a:xfrm>
        </p:grpSpPr>
        <p:sp>
          <p:nvSpPr>
            <p:cNvPr id="4" name="object 4"/>
            <p:cNvSpPr/>
            <p:nvPr/>
          </p:nvSpPr>
          <p:spPr>
            <a:xfrm>
              <a:off x="3207831" y="570293"/>
              <a:ext cx="1003300" cy="845819"/>
            </a:xfrm>
            <a:custGeom>
              <a:avLst/>
              <a:gdLst/>
              <a:ahLst/>
              <a:cxnLst/>
              <a:rect l="l" t="t" r="r" b="b"/>
              <a:pathLst>
                <a:path w="1003300" h="845819">
                  <a:moveTo>
                    <a:pt x="80340" y="363164"/>
                  </a:moveTo>
                  <a:lnTo>
                    <a:pt x="50702" y="370114"/>
                  </a:lnTo>
                  <a:lnTo>
                    <a:pt x="24983" y="388393"/>
                  </a:lnTo>
                  <a:lnTo>
                    <a:pt x="6858" y="414142"/>
                  </a:lnTo>
                  <a:lnTo>
                    <a:pt x="0" y="443504"/>
                  </a:lnTo>
                  <a:lnTo>
                    <a:pt x="0" y="764866"/>
                  </a:lnTo>
                  <a:lnTo>
                    <a:pt x="6858" y="794228"/>
                  </a:lnTo>
                  <a:lnTo>
                    <a:pt x="24983" y="819977"/>
                  </a:lnTo>
                  <a:lnTo>
                    <a:pt x="50702" y="838256"/>
                  </a:lnTo>
                  <a:lnTo>
                    <a:pt x="80340" y="845206"/>
                  </a:lnTo>
                  <a:lnTo>
                    <a:pt x="919668" y="845206"/>
                  </a:lnTo>
                  <a:lnTo>
                    <a:pt x="949306" y="838256"/>
                  </a:lnTo>
                  <a:lnTo>
                    <a:pt x="975025" y="819977"/>
                  </a:lnTo>
                  <a:lnTo>
                    <a:pt x="993150" y="794228"/>
                  </a:lnTo>
                  <a:lnTo>
                    <a:pt x="1000008" y="764866"/>
                  </a:lnTo>
                  <a:lnTo>
                    <a:pt x="1000008" y="443504"/>
                  </a:lnTo>
                  <a:lnTo>
                    <a:pt x="993150" y="414142"/>
                  </a:lnTo>
                  <a:lnTo>
                    <a:pt x="975025" y="388393"/>
                  </a:lnTo>
                  <a:lnTo>
                    <a:pt x="949306" y="370114"/>
                  </a:lnTo>
                  <a:lnTo>
                    <a:pt x="919668" y="363164"/>
                  </a:lnTo>
                  <a:lnTo>
                    <a:pt x="80340" y="363164"/>
                  </a:lnTo>
                  <a:close/>
                </a:path>
                <a:path w="1003300" h="845819">
                  <a:moveTo>
                    <a:pt x="0" y="363164"/>
                  </a:moveTo>
                  <a:lnTo>
                    <a:pt x="0" y="363164"/>
                  </a:lnTo>
                </a:path>
                <a:path w="1003300" h="845819">
                  <a:moveTo>
                    <a:pt x="1000008" y="845206"/>
                  </a:moveTo>
                  <a:lnTo>
                    <a:pt x="1000008" y="845206"/>
                  </a:lnTo>
                </a:path>
                <a:path w="1003300" h="845819">
                  <a:moveTo>
                    <a:pt x="58785" y="0"/>
                  </a:moveTo>
                  <a:lnTo>
                    <a:pt x="38537" y="4725"/>
                  </a:lnTo>
                  <a:lnTo>
                    <a:pt x="20738" y="17227"/>
                  </a:lnTo>
                  <a:lnTo>
                    <a:pt x="8083" y="34995"/>
                  </a:lnTo>
                  <a:lnTo>
                    <a:pt x="3265" y="55519"/>
                  </a:lnTo>
                  <a:lnTo>
                    <a:pt x="3265" y="277598"/>
                  </a:lnTo>
                  <a:lnTo>
                    <a:pt x="8083" y="297847"/>
                  </a:lnTo>
                  <a:lnTo>
                    <a:pt x="20738" y="315646"/>
                  </a:lnTo>
                  <a:lnTo>
                    <a:pt x="38537" y="328301"/>
                  </a:lnTo>
                  <a:lnTo>
                    <a:pt x="58785" y="333118"/>
                  </a:lnTo>
                  <a:lnTo>
                    <a:pt x="947755" y="333118"/>
                  </a:lnTo>
                  <a:lnTo>
                    <a:pt x="968278" y="328301"/>
                  </a:lnTo>
                  <a:lnTo>
                    <a:pt x="986047" y="315646"/>
                  </a:lnTo>
                  <a:lnTo>
                    <a:pt x="998549" y="297847"/>
                  </a:lnTo>
                  <a:lnTo>
                    <a:pt x="1003274" y="277598"/>
                  </a:lnTo>
                  <a:lnTo>
                    <a:pt x="1003274" y="55519"/>
                  </a:lnTo>
                  <a:lnTo>
                    <a:pt x="998549" y="34995"/>
                  </a:lnTo>
                  <a:lnTo>
                    <a:pt x="986047" y="17227"/>
                  </a:lnTo>
                  <a:lnTo>
                    <a:pt x="968278" y="4725"/>
                  </a:lnTo>
                  <a:lnTo>
                    <a:pt x="947755" y="0"/>
                  </a:lnTo>
                  <a:lnTo>
                    <a:pt x="58785" y="0"/>
                  </a:lnTo>
                  <a:close/>
                </a:path>
                <a:path w="1003300" h="845819">
                  <a:moveTo>
                    <a:pt x="3265" y="0"/>
                  </a:moveTo>
                  <a:lnTo>
                    <a:pt x="3265" y="0"/>
                  </a:lnTo>
                </a:path>
                <a:path w="1003300" h="845819">
                  <a:moveTo>
                    <a:pt x="1003274" y="333118"/>
                  </a:moveTo>
                  <a:lnTo>
                    <a:pt x="1003274" y="333118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1232" y="1992544"/>
              <a:ext cx="2578453" cy="12829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866" y="2020991"/>
              <a:ext cx="2104390" cy="1149350"/>
            </a:xfrm>
            <a:custGeom>
              <a:avLst/>
              <a:gdLst/>
              <a:ahLst/>
              <a:cxnLst/>
              <a:rect l="l" t="t" r="r" b="b"/>
              <a:pathLst>
                <a:path w="2104390" h="1149350">
                  <a:moveTo>
                    <a:pt x="58785" y="448077"/>
                  </a:moveTo>
                  <a:lnTo>
                    <a:pt x="18942" y="521232"/>
                  </a:lnTo>
                  <a:lnTo>
                    <a:pt x="0" y="633578"/>
                  </a:lnTo>
                  <a:lnTo>
                    <a:pt x="28739" y="744618"/>
                  </a:lnTo>
                  <a:lnTo>
                    <a:pt x="103854" y="850432"/>
                  </a:lnTo>
                  <a:lnTo>
                    <a:pt x="222079" y="946448"/>
                  </a:lnTo>
                  <a:lnTo>
                    <a:pt x="378840" y="1026789"/>
                  </a:lnTo>
                  <a:lnTo>
                    <a:pt x="565648" y="1089493"/>
                  </a:lnTo>
                  <a:lnTo>
                    <a:pt x="774664" y="1130643"/>
                  </a:lnTo>
                  <a:lnTo>
                    <a:pt x="996743" y="1148932"/>
                  </a:lnTo>
                  <a:lnTo>
                    <a:pt x="1220781" y="1142400"/>
                  </a:lnTo>
                  <a:lnTo>
                    <a:pt x="1437635" y="1113007"/>
                  </a:lnTo>
                  <a:lnTo>
                    <a:pt x="1637506" y="1061407"/>
                  </a:lnTo>
                  <a:lnTo>
                    <a:pt x="1809944" y="989558"/>
                  </a:lnTo>
                  <a:lnTo>
                    <a:pt x="1948417" y="900726"/>
                  </a:lnTo>
                  <a:lnTo>
                    <a:pt x="2046393" y="799484"/>
                  </a:lnTo>
                  <a:lnTo>
                    <a:pt x="2099300" y="690404"/>
                  </a:lnTo>
                  <a:lnTo>
                    <a:pt x="2103872" y="578058"/>
                  </a:lnTo>
                  <a:lnTo>
                    <a:pt x="2061416" y="467672"/>
                  </a:lnTo>
                  <a:lnTo>
                    <a:pt x="2048352" y="448077"/>
                  </a:lnTo>
                </a:path>
                <a:path w="2104390" h="1149350">
                  <a:moveTo>
                    <a:pt x="152842" y="344875"/>
                  </a:moveTo>
                  <a:lnTo>
                    <a:pt x="148270" y="350754"/>
                  </a:lnTo>
                  <a:lnTo>
                    <a:pt x="86218" y="450689"/>
                  </a:lnTo>
                  <a:lnTo>
                    <a:pt x="67930" y="555850"/>
                  </a:lnTo>
                  <a:lnTo>
                    <a:pt x="94710" y="659705"/>
                  </a:lnTo>
                  <a:lnTo>
                    <a:pt x="165252" y="758987"/>
                  </a:lnTo>
                  <a:lnTo>
                    <a:pt x="276292" y="847819"/>
                  </a:lnTo>
                  <a:lnTo>
                    <a:pt x="422603" y="923587"/>
                  </a:lnTo>
                  <a:lnTo>
                    <a:pt x="597000" y="981720"/>
                  </a:lnTo>
                  <a:lnTo>
                    <a:pt x="792952" y="1020257"/>
                  </a:lnTo>
                  <a:lnTo>
                    <a:pt x="1000662" y="1037239"/>
                  </a:lnTo>
                  <a:lnTo>
                    <a:pt x="1210330" y="1032014"/>
                  </a:lnTo>
                  <a:lnTo>
                    <a:pt x="1412814" y="1003927"/>
                  </a:lnTo>
                  <a:lnTo>
                    <a:pt x="1599622" y="955593"/>
                  </a:lnTo>
                  <a:lnTo>
                    <a:pt x="1760956" y="888316"/>
                  </a:lnTo>
                  <a:lnTo>
                    <a:pt x="1890284" y="805363"/>
                  </a:lnTo>
                  <a:lnTo>
                    <a:pt x="1982382" y="710652"/>
                  </a:lnTo>
                  <a:lnTo>
                    <a:pt x="2031370" y="608757"/>
                  </a:lnTo>
                  <a:lnTo>
                    <a:pt x="2035942" y="503596"/>
                  </a:lnTo>
                  <a:lnTo>
                    <a:pt x="1996098" y="400395"/>
                  </a:lnTo>
                  <a:lnTo>
                    <a:pt x="1954295" y="344875"/>
                  </a:lnTo>
                </a:path>
                <a:path w="2104390" h="1149350">
                  <a:moveTo>
                    <a:pt x="298500" y="219466"/>
                  </a:moveTo>
                  <a:lnTo>
                    <a:pt x="218160" y="293928"/>
                  </a:lnTo>
                  <a:lnTo>
                    <a:pt x="160680" y="386678"/>
                  </a:lnTo>
                  <a:lnTo>
                    <a:pt x="144351" y="483348"/>
                  </a:lnTo>
                  <a:lnTo>
                    <a:pt x="168518" y="579365"/>
                  </a:lnTo>
                  <a:lnTo>
                    <a:pt x="233836" y="670809"/>
                  </a:lnTo>
                  <a:lnTo>
                    <a:pt x="336384" y="753109"/>
                  </a:lnTo>
                  <a:lnTo>
                    <a:pt x="470938" y="822998"/>
                  </a:lnTo>
                  <a:lnTo>
                    <a:pt x="632272" y="876559"/>
                  </a:lnTo>
                  <a:lnTo>
                    <a:pt x="813201" y="912483"/>
                  </a:lnTo>
                  <a:lnTo>
                    <a:pt x="1004581" y="927506"/>
                  </a:lnTo>
                  <a:lnTo>
                    <a:pt x="1197920" y="922934"/>
                  </a:lnTo>
                  <a:lnTo>
                    <a:pt x="1385381" y="897460"/>
                  </a:lnTo>
                  <a:lnTo>
                    <a:pt x="1557819" y="852391"/>
                  </a:lnTo>
                  <a:lnTo>
                    <a:pt x="1706742" y="790340"/>
                  </a:lnTo>
                  <a:lnTo>
                    <a:pt x="1826273" y="713918"/>
                  </a:lnTo>
                  <a:lnTo>
                    <a:pt x="1910533" y="626393"/>
                  </a:lnTo>
                  <a:lnTo>
                    <a:pt x="1956255" y="532336"/>
                  </a:lnTo>
                  <a:lnTo>
                    <a:pt x="1960174" y="435013"/>
                  </a:lnTo>
                  <a:lnTo>
                    <a:pt x="1923596" y="340303"/>
                  </a:lnTo>
                  <a:lnTo>
                    <a:pt x="1847175" y="250818"/>
                  </a:lnTo>
                  <a:lnTo>
                    <a:pt x="1843256" y="246899"/>
                  </a:lnTo>
                </a:path>
                <a:path w="2104390" h="1149350">
                  <a:moveTo>
                    <a:pt x="1811903" y="222079"/>
                  </a:moveTo>
                  <a:lnTo>
                    <a:pt x="1808637" y="219466"/>
                  </a:lnTo>
                </a:path>
                <a:path w="2104390" h="1149350">
                  <a:moveTo>
                    <a:pt x="418684" y="143045"/>
                  </a:moveTo>
                  <a:lnTo>
                    <a:pt x="380800" y="167212"/>
                  </a:lnTo>
                  <a:lnTo>
                    <a:pt x="293928" y="244286"/>
                  </a:lnTo>
                  <a:lnTo>
                    <a:pt x="241674" y="328546"/>
                  </a:lnTo>
                  <a:lnTo>
                    <a:pt x="226651" y="416724"/>
                  </a:lnTo>
                  <a:lnTo>
                    <a:pt x="249512" y="504250"/>
                  </a:lnTo>
                  <a:lnTo>
                    <a:pt x="308297" y="587203"/>
                  </a:lnTo>
                  <a:lnTo>
                    <a:pt x="401048" y="662318"/>
                  </a:lnTo>
                  <a:lnTo>
                    <a:pt x="523845" y="725675"/>
                  </a:lnTo>
                  <a:lnTo>
                    <a:pt x="670809" y="774664"/>
                  </a:lnTo>
                  <a:lnTo>
                    <a:pt x="834755" y="806669"/>
                  </a:lnTo>
                  <a:lnTo>
                    <a:pt x="1009153" y="821039"/>
                  </a:lnTo>
                  <a:lnTo>
                    <a:pt x="1184857" y="815813"/>
                  </a:lnTo>
                  <a:lnTo>
                    <a:pt x="1355335" y="792952"/>
                  </a:lnTo>
                  <a:lnTo>
                    <a:pt x="1512097" y="752456"/>
                  </a:lnTo>
                  <a:lnTo>
                    <a:pt x="1647304" y="695629"/>
                  </a:lnTo>
                  <a:lnTo>
                    <a:pt x="1755730" y="626393"/>
                  </a:lnTo>
                  <a:lnTo>
                    <a:pt x="1832805" y="546706"/>
                  </a:lnTo>
                  <a:lnTo>
                    <a:pt x="1873955" y="461140"/>
                  </a:lnTo>
                  <a:lnTo>
                    <a:pt x="1877874" y="372962"/>
                  </a:lnTo>
                  <a:lnTo>
                    <a:pt x="1844562" y="286090"/>
                  </a:lnTo>
                  <a:lnTo>
                    <a:pt x="1775326" y="205749"/>
                  </a:lnTo>
                  <a:lnTo>
                    <a:pt x="1689107" y="143045"/>
                  </a:lnTo>
                </a:path>
                <a:path w="2104390" h="1149350">
                  <a:moveTo>
                    <a:pt x="556503" y="75768"/>
                  </a:moveTo>
                  <a:lnTo>
                    <a:pt x="452649" y="134553"/>
                  </a:lnTo>
                  <a:lnTo>
                    <a:pt x="375574" y="203137"/>
                  </a:lnTo>
                  <a:lnTo>
                    <a:pt x="329199" y="278251"/>
                  </a:lnTo>
                  <a:lnTo>
                    <a:pt x="315482" y="356632"/>
                  </a:lnTo>
                  <a:lnTo>
                    <a:pt x="335731" y="434360"/>
                  </a:lnTo>
                  <a:lnTo>
                    <a:pt x="388638" y="508822"/>
                  </a:lnTo>
                  <a:lnTo>
                    <a:pt x="471591" y="575446"/>
                  </a:lnTo>
                  <a:lnTo>
                    <a:pt x="581324" y="632272"/>
                  </a:lnTo>
                  <a:lnTo>
                    <a:pt x="711959" y="676034"/>
                  </a:lnTo>
                  <a:lnTo>
                    <a:pt x="858270" y="704774"/>
                  </a:lnTo>
                  <a:lnTo>
                    <a:pt x="1013725" y="717184"/>
                  </a:lnTo>
                  <a:lnTo>
                    <a:pt x="1171140" y="713265"/>
                  </a:lnTo>
                  <a:lnTo>
                    <a:pt x="1322676" y="692364"/>
                  </a:lnTo>
                  <a:lnTo>
                    <a:pt x="1462455" y="655786"/>
                  </a:lnTo>
                  <a:lnTo>
                    <a:pt x="1583293" y="605492"/>
                  </a:lnTo>
                  <a:lnTo>
                    <a:pt x="1679962" y="543440"/>
                  </a:lnTo>
                  <a:lnTo>
                    <a:pt x="1748546" y="472897"/>
                  </a:lnTo>
                  <a:lnTo>
                    <a:pt x="1785776" y="396476"/>
                  </a:lnTo>
                  <a:lnTo>
                    <a:pt x="1789042" y="317442"/>
                  </a:lnTo>
                  <a:lnTo>
                    <a:pt x="1759649" y="240367"/>
                  </a:lnTo>
                  <a:lnTo>
                    <a:pt x="1697598" y="167865"/>
                  </a:lnTo>
                  <a:lnTo>
                    <a:pt x="1606154" y="103854"/>
                  </a:lnTo>
                  <a:lnTo>
                    <a:pt x="1551287" y="75768"/>
                  </a:lnTo>
                </a:path>
                <a:path w="2104390" h="1149350">
                  <a:moveTo>
                    <a:pt x="732207" y="17635"/>
                  </a:moveTo>
                  <a:lnTo>
                    <a:pt x="621168" y="58132"/>
                  </a:lnTo>
                  <a:lnTo>
                    <a:pt x="530377" y="109733"/>
                  </a:lnTo>
                  <a:lnTo>
                    <a:pt x="462446" y="169171"/>
                  </a:lnTo>
                  <a:lnTo>
                    <a:pt x="421950" y="235142"/>
                  </a:lnTo>
                  <a:lnTo>
                    <a:pt x="410193" y="303072"/>
                  </a:lnTo>
                  <a:lnTo>
                    <a:pt x="427828" y="371002"/>
                  </a:lnTo>
                  <a:lnTo>
                    <a:pt x="473550" y="435666"/>
                  </a:lnTo>
                  <a:lnTo>
                    <a:pt x="546053" y="493799"/>
                  </a:lnTo>
                  <a:lnTo>
                    <a:pt x="641416" y="543440"/>
                  </a:lnTo>
                  <a:lnTo>
                    <a:pt x="755721" y="581324"/>
                  </a:lnTo>
                  <a:lnTo>
                    <a:pt x="883090" y="606798"/>
                  </a:lnTo>
                  <a:lnTo>
                    <a:pt x="1018950" y="617902"/>
                  </a:lnTo>
                  <a:lnTo>
                    <a:pt x="1156117" y="613983"/>
                  </a:lnTo>
                  <a:lnTo>
                    <a:pt x="1288058" y="595694"/>
                  </a:lnTo>
                  <a:lnTo>
                    <a:pt x="1410202" y="564342"/>
                  </a:lnTo>
                  <a:lnTo>
                    <a:pt x="1515362" y="520579"/>
                  </a:lnTo>
                  <a:lnTo>
                    <a:pt x="1599622" y="466366"/>
                  </a:lnTo>
                  <a:lnTo>
                    <a:pt x="1659714" y="404967"/>
                  </a:lnTo>
                  <a:lnTo>
                    <a:pt x="1691719" y="338343"/>
                  </a:lnTo>
                  <a:lnTo>
                    <a:pt x="1694985" y="269107"/>
                  </a:lnTo>
                  <a:lnTo>
                    <a:pt x="1668858" y="201830"/>
                  </a:lnTo>
                  <a:lnTo>
                    <a:pt x="1614645" y="139125"/>
                  </a:lnTo>
                  <a:lnTo>
                    <a:pt x="1535611" y="82953"/>
                  </a:lnTo>
                  <a:lnTo>
                    <a:pt x="1433716" y="36577"/>
                  </a:lnTo>
                  <a:lnTo>
                    <a:pt x="1314838" y="2612"/>
                  </a:lnTo>
                  <a:lnTo>
                    <a:pt x="1305041" y="0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335" y="200270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653" y="-2973"/>
                  </a:moveTo>
                  <a:lnTo>
                    <a:pt x="653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5228" y="20027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979" y="-2973"/>
                  </a:moveTo>
                  <a:lnTo>
                    <a:pt x="979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994" y="2000743"/>
              <a:ext cx="1085850" cy="543560"/>
            </a:xfrm>
            <a:custGeom>
              <a:avLst/>
              <a:gdLst/>
              <a:ahLst/>
              <a:cxnLst/>
              <a:rect l="l" t="t" r="r" b="b"/>
              <a:pathLst>
                <a:path w="1085850" h="543560">
                  <a:moveTo>
                    <a:pt x="291968" y="20248"/>
                  </a:moveTo>
                  <a:lnTo>
                    <a:pt x="271720" y="25473"/>
                  </a:lnTo>
                </a:path>
                <a:path w="1085850" h="543560">
                  <a:moveTo>
                    <a:pt x="271720" y="36577"/>
                  </a:moveTo>
                  <a:lnTo>
                    <a:pt x="177663" y="70542"/>
                  </a:lnTo>
                  <a:lnTo>
                    <a:pt x="100588" y="113652"/>
                  </a:lnTo>
                  <a:lnTo>
                    <a:pt x="43762" y="164599"/>
                  </a:lnTo>
                  <a:lnTo>
                    <a:pt x="9797" y="219466"/>
                  </a:lnTo>
                  <a:lnTo>
                    <a:pt x="0" y="277598"/>
                  </a:lnTo>
                  <a:lnTo>
                    <a:pt x="14369" y="335078"/>
                  </a:lnTo>
                  <a:lnTo>
                    <a:pt x="53560" y="389291"/>
                  </a:lnTo>
                  <a:lnTo>
                    <a:pt x="114305" y="438932"/>
                  </a:lnTo>
                  <a:lnTo>
                    <a:pt x="195298" y="480735"/>
                  </a:lnTo>
                  <a:lnTo>
                    <a:pt x="291968" y="512741"/>
                  </a:lnTo>
                  <a:lnTo>
                    <a:pt x="399742" y="534296"/>
                  </a:lnTo>
                  <a:lnTo>
                    <a:pt x="514047" y="543440"/>
                  </a:lnTo>
                  <a:lnTo>
                    <a:pt x="629659" y="540174"/>
                  </a:lnTo>
                  <a:lnTo>
                    <a:pt x="742005" y="525151"/>
                  </a:lnTo>
                  <a:lnTo>
                    <a:pt x="844553" y="498371"/>
                  </a:lnTo>
                  <a:lnTo>
                    <a:pt x="934038" y="461140"/>
                  </a:lnTo>
                  <a:lnTo>
                    <a:pt x="1005234" y="415418"/>
                  </a:lnTo>
                  <a:lnTo>
                    <a:pt x="1055528" y="363164"/>
                  </a:lnTo>
                  <a:lnTo>
                    <a:pt x="1082961" y="306991"/>
                  </a:lnTo>
                  <a:lnTo>
                    <a:pt x="1085574" y="248859"/>
                  </a:lnTo>
                  <a:lnTo>
                    <a:pt x="1063366" y="192033"/>
                  </a:lnTo>
                  <a:lnTo>
                    <a:pt x="1017644" y="138472"/>
                  </a:lnTo>
                  <a:lnTo>
                    <a:pt x="950367" y="91444"/>
                  </a:lnTo>
                  <a:lnTo>
                    <a:pt x="864801" y="52253"/>
                  </a:lnTo>
                  <a:lnTo>
                    <a:pt x="764213" y="23514"/>
                  </a:lnTo>
                  <a:lnTo>
                    <a:pt x="653826" y="5878"/>
                  </a:lnTo>
                  <a:lnTo>
                    <a:pt x="538868" y="0"/>
                  </a:lnTo>
                  <a:lnTo>
                    <a:pt x="423256" y="6531"/>
                  </a:lnTo>
                  <a:lnTo>
                    <a:pt x="313523" y="25473"/>
                  </a:lnTo>
                </a:path>
                <a:path w="1085850" h="543560">
                  <a:moveTo>
                    <a:pt x="323320" y="43762"/>
                  </a:moveTo>
                  <a:lnTo>
                    <a:pt x="247552" y="71849"/>
                  </a:lnTo>
                  <a:lnTo>
                    <a:pt x="185501" y="107120"/>
                  </a:lnTo>
                  <a:lnTo>
                    <a:pt x="139125" y="147617"/>
                  </a:lnTo>
                  <a:lnTo>
                    <a:pt x="111692" y="192686"/>
                  </a:lnTo>
                  <a:lnTo>
                    <a:pt x="103201" y="239061"/>
                  </a:lnTo>
                  <a:lnTo>
                    <a:pt x="115611" y="285436"/>
                  </a:lnTo>
                  <a:lnTo>
                    <a:pt x="146964" y="329852"/>
                  </a:lnTo>
                  <a:lnTo>
                    <a:pt x="196605" y="369696"/>
                  </a:lnTo>
                  <a:lnTo>
                    <a:pt x="261922" y="403661"/>
                  </a:lnTo>
                  <a:lnTo>
                    <a:pt x="339650" y="429788"/>
                  </a:lnTo>
                  <a:lnTo>
                    <a:pt x="427175" y="446770"/>
                  </a:lnTo>
                  <a:lnTo>
                    <a:pt x="519926" y="454608"/>
                  </a:lnTo>
                  <a:lnTo>
                    <a:pt x="613330" y="451996"/>
                  </a:lnTo>
                  <a:lnTo>
                    <a:pt x="704121" y="439585"/>
                  </a:lnTo>
                  <a:lnTo>
                    <a:pt x="787074" y="418031"/>
                  </a:lnTo>
                  <a:lnTo>
                    <a:pt x="859576" y="387985"/>
                  </a:lnTo>
                  <a:lnTo>
                    <a:pt x="917055" y="350754"/>
                  </a:lnTo>
                  <a:lnTo>
                    <a:pt x="958205" y="308951"/>
                  </a:lnTo>
                  <a:lnTo>
                    <a:pt x="979760" y="263229"/>
                  </a:lnTo>
                  <a:lnTo>
                    <a:pt x="982373" y="216200"/>
                  </a:lnTo>
                  <a:lnTo>
                    <a:pt x="964084" y="169825"/>
                  </a:lnTo>
                  <a:lnTo>
                    <a:pt x="927506" y="126715"/>
                  </a:lnTo>
                  <a:lnTo>
                    <a:pt x="873293" y="88831"/>
                  </a:lnTo>
                  <a:lnTo>
                    <a:pt x="803403" y="56826"/>
                  </a:lnTo>
                  <a:lnTo>
                    <a:pt x="722410" y="33311"/>
                  </a:lnTo>
                  <a:lnTo>
                    <a:pt x="632925" y="18942"/>
                  </a:lnTo>
                  <a:lnTo>
                    <a:pt x="539521" y="14369"/>
                  </a:lnTo>
                  <a:lnTo>
                    <a:pt x="446117" y="20248"/>
                  </a:lnTo>
                  <a:lnTo>
                    <a:pt x="357286" y="35271"/>
                  </a:lnTo>
                </a:path>
                <a:path w="1085850" h="543560">
                  <a:moveTo>
                    <a:pt x="376881" y="61398"/>
                  </a:moveTo>
                  <a:lnTo>
                    <a:pt x="320055" y="82299"/>
                  </a:lnTo>
                  <a:lnTo>
                    <a:pt x="272373" y="108426"/>
                  </a:lnTo>
                  <a:lnTo>
                    <a:pt x="237755" y="139779"/>
                  </a:lnTo>
                  <a:lnTo>
                    <a:pt x="216853" y="173744"/>
                  </a:lnTo>
                  <a:lnTo>
                    <a:pt x="210975" y="209015"/>
                  </a:lnTo>
                  <a:lnTo>
                    <a:pt x="219466" y="244286"/>
                  </a:lnTo>
                  <a:lnTo>
                    <a:pt x="243633" y="277598"/>
                  </a:lnTo>
                  <a:lnTo>
                    <a:pt x="280864" y="307644"/>
                  </a:lnTo>
                  <a:lnTo>
                    <a:pt x="330505" y="333118"/>
                  </a:lnTo>
                  <a:lnTo>
                    <a:pt x="389291" y="352713"/>
                  </a:lnTo>
                  <a:lnTo>
                    <a:pt x="455262" y="365777"/>
                  </a:lnTo>
                  <a:lnTo>
                    <a:pt x="525804" y="371655"/>
                  </a:lnTo>
                  <a:lnTo>
                    <a:pt x="596347" y="369696"/>
                  </a:lnTo>
                  <a:lnTo>
                    <a:pt x="664930" y="360551"/>
                  </a:lnTo>
                  <a:lnTo>
                    <a:pt x="728288" y="344222"/>
                  </a:lnTo>
                  <a:lnTo>
                    <a:pt x="782502" y="321361"/>
                  </a:lnTo>
                  <a:lnTo>
                    <a:pt x="826264" y="293274"/>
                  </a:lnTo>
                  <a:lnTo>
                    <a:pt x="856963" y="261269"/>
                  </a:lnTo>
                  <a:lnTo>
                    <a:pt x="873946" y="226651"/>
                  </a:lnTo>
                  <a:lnTo>
                    <a:pt x="875252" y="191379"/>
                  </a:lnTo>
                  <a:lnTo>
                    <a:pt x="862189" y="156761"/>
                  </a:lnTo>
                  <a:lnTo>
                    <a:pt x="834102" y="124103"/>
                  </a:lnTo>
                  <a:lnTo>
                    <a:pt x="792952" y="94710"/>
                  </a:lnTo>
                  <a:lnTo>
                    <a:pt x="740698" y="71195"/>
                  </a:lnTo>
                  <a:lnTo>
                    <a:pt x="678647" y="52907"/>
                  </a:lnTo>
                  <a:lnTo>
                    <a:pt x="611370" y="42456"/>
                  </a:lnTo>
                  <a:lnTo>
                    <a:pt x="540827" y="39190"/>
                  </a:lnTo>
                  <a:lnTo>
                    <a:pt x="470285" y="43109"/>
                  </a:lnTo>
                  <a:lnTo>
                    <a:pt x="403008" y="54213"/>
                  </a:lnTo>
                </a:path>
                <a:path w="1085850" h="543560">
                  <a:moveTo>
                    <a:pt x="431747" y="87525"/>
                  </a:moveTo>
                  <a:lnTo>
                    <a:pt x="393210" y="101895"/>
                  </a:lnTo>
                  <a:lnTo>
                    <a:pt x="338343" y="140432"/>
                  </a:lnTo>
                  <a:lnTo>
                    <a:pt x="320055" y="186807"/>
                  </a:lnTo>
                  <a:lnTo>
                    <a:pt x="325933" y="210321"/>
                  </a:lnTo>
                  <a:lnTo>
                    <a:pt x="367083" y="252778"/>
                  </a:lnTo>
                  <a:lnTo>
                    <a:pt x="440239" y="283477"/>
                  </a:lnTo>
                  <a:lnTo>
                    <a:pt x="484654" y="291968"/>
                  </a:lnTo>
                  <a:lnTo>
                    <a:pt x="531683" y="295887"/>
                  </a:lnTo>
                  <a:lnTo>
                    <a:pt x="579365" y="294581"/>
                  </a:lnTo>
                  <a:lnTo>
                    <a:pt x="625087" y="288049"/>
                  </a:lnTo>
                  <a:lnTo>
                    <a:pt x="667543" y="277598"/>
                  </a:lnTo>
                  <a:lnTo>
                    <a:pt x="704121" y="261922"/>
                  </a:lnTo>
                  <a:lnTo>
                    <a:pt x="754415" y="222079"/>
                  </a:lnTo>
                  <a:lnTo>
                    <a:pt x="766172" y="175050"/>
                  </a:lnTo>
                  <a:lnTo>
                    <a:pt x="757028" y="151536"/>
                  </a:lnTo>
                  <a:lnTo>
                    <a:pt x="710652" y="110386"/>
                  </a:lnTo>
                  <a:lnTo>
                    <a:pt x="675381" y="94057"/>
                  </a:lnTo>
                  <a:lnTo>
                    <a:pt x="634231" y="82299"/>
                  </a:lnTo>
                  <a:lnTo>
                    <a:pt x="589162" y="75114"/>
                  </a:lnTo>
                  <a:lnTo>
                    <a:pt x="541480" y="72502"/>
                  </a:lnTo>
                  <a:lnTo>
                    <a:pt x="494452" y="75114"/>
                  </a:lnTo>
                  <a:lnTo>
                    <a:pt x="449383" y="82953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95115" y="2113381"/>
              <a:ext cx="229986" cy="117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929466" y="0"/>
                  </a:moveTo>
                  <a:lnTo>
                    <a:pt x="71195" y="0"/>
                  </a:ln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71195" y="0"/>
                  </a:move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lnTo>
                    <a:pt x="71195" y="0"/>
                  </a:lnTo>
                  <a:close/>
                </a:path>
                <a:path w="1000125" h="426085">
                  <a:moveTo>
                    <a:pt x="0" y="0"/>
                  </a:moveTo>
                  <a:lnTo>
                    <a:pt x="0" y="0"/>
                  </a:lnTo>
                </a:path>
                <a:path w="1000125" h="426085">
                  <a:moveTo>
                    <a:pt x="1000008" y="425869"/>
                  </a:moveTo>
                  <a:lnTo>
                    <a:pt x="1000008" y="42586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3342" y="2861626"/>
              <a:ext cx="1197267" cy="4108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04051" y="794738"/>
            <a:ext cx="646477" cy="18291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1040" b="1" spc="7" dirty="0">
                <a:latin typeface="Carlito"/>
                <a:cs typeface="Carlito"/>
              </a:rPr>
              <a:t>Challenges</a:t>
            </a:r>
            <a:endParaRPr sz="104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4050" y="1080145"/>
            <a:ext cx="43413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Process: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4050" y="1223820"/>
            <a:ext cx="1469435" cy="740062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211397" indent="-193466">
              <a:lnSpc>
                <a:spcPts val="996"/>
              </a:lnSpc>
              <a:spcBef>
                <a:spcPts val="169"/>
              </a:spcBef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Autocorrelation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delays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Nonlinear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dependencies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Chaotic state-dependence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Different </a:t>
            </a: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scales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Noise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distributions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4051" y="2068391"/>
            <a:ext cx="1254259" cy="1121000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Data: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spcBef>
                <a:spcPts val="59"/>
              </a:spcBef>
              <a:buFont typeface="Carlito"/>
              <a:buAutoNum type="arabicPlain" startAt="7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Variable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extraction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Unobserved</a:t>
            </a:r>
            <a:r>
              <a:rPr sz="892" spc="-3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variables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subsampling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aggregation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Measurement</a:t>
            </a:r>
            <a:r>
              <a:rPr sz="892" spc="-30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errors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Selection</a:t>
            </a:r>
            <a:r>
              <a:rPr sz="892" spc="-82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bias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Discrete</a:t>
            </a:r>
            <a:r>
              <a:rPr sz="892" spc="-104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data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Dating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uncertainties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4051" y="3289623"/>
            <a:ext cx="1351465" cy="54391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Computational </a:t>
            </a:r>
            <a:r>
              <a:rPr sz="892" b="1" spc="7" dirty="0">
                <a:latin typeface="Carlito"/>
                <a:cs typeface="Carlito"/>
              </a:rPr>
              <a:t>/</a:t>
            </a:r>
            <a:r>
              <a:rPr sz="892" b="1" spc="-7" dirty="0">
                <a:latin typeface="Carlito"/>
                <a:cs typeface="Carlito"/>
              </a:rPr>
              <a:t> </a:t>
            </a:r>
            <a:r>
              <a:rPr sz="892" b="1" dirty="0">
                <a:latin typeface="Carlito"/>
                <a:cs typeface="Carlito"/>
              </a:rPr>
              <a:t>statistical: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spcBef>
                <a:spcPts val="67"/>
              </a:spcBef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Sample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size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High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dimensionality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Uncertainty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estimation</a:t>
            </a:r>
            <a:endParaRPr sz="892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70039" y="1785356"/>
            <a:ext cx="2270690" cy="2276353"/>
            <a:chOff x="1429039" y="1201258"/>
            <a:chExt cx="1527810" cy="1531620"/>
          </a:xfrm>
        </p:grpSpPr>
        <p:sp>
          <p:nvSpPr>
            <p:cNvPr id="20" name="object 20"/>
            <p:cNvSpPr/>
            <p:nvPr/>
          </p:nvSpPr>
          <p:spPr>
            <a:xfrm>
              <a:off x="1548443" y="2293038"/>
              <a:ext cx="228610" cy="310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56672" y="2381543"/>
              <a:ext cx="361950" cy="346710"/>
            </a:xfrm>
            <a:custGeom>
              <a:avLst/>
              <a:gdLst/>
              <a:ahLst/>
              <a:cxnLst/>
              <a:rect l="l" t="t" r="r" b="b"/>
              <a:pathLst>
                <a:path w="361950" h="346710">
                  <a:moveTo>
                    <a:pt x="82299" y="0"/>
                  </a:moveTo>
                  <a:lnTo>
                    <a:pt x="355326" y="273026"/>
                  </a:lnTo>
                </a:path>
                <a:path w="361950" h="346710">
                  <a:moveTo>
                    <a:pt x="71195" y="4572"/>
                  </a:moveTo>
                  <a:lnTo>
                    <a:pt x="359898" y="293274"/>
                  </a:lnTo>
                </a:path>
                <a:path w="361950" h="346710">
                  <a:moveTo>
                    <a:pt x="60091" y="9797"/>
                  </a:moveTo>
                  <a:lnTo>
                    <a:pt x="359245" y="308297"/>
                  </a:lnTo>
                </a:path>
                <a:path w="361950" h="346710">
                  <a:moveTo>
                    <a:pt x="52253" y="16982"/>
                  </a:moveTo>
                  <a:lnTo>
                    <a:pt x="361858" y="326586"/>
                  </a:lnTo>
                </a:path>
                <a:path w="361950" h="346710">
                  <a:moveTo>
                    <a:pt x="48988" y="29392"/>
                  </a:moveTo>
                  <a:lnTo>
                    <a:pt x="359245" y="340303"/>
                  </a:lnTo>
                </a:path>
                <a:path w="361950" h="346710">
                  <a:moveTo>
                    <a:pt x="45722" y="41803"/>
                  </a:moveTo>
                  <a:lnTo>
                    <a:pt x="348794" y="344875"/>
                  </a:lnTo>
                </a:path>
                <a:path w="361950" h="346710">
                  <a:moveTo>
                    <a:pt x="38537" y="50947"/>
                  </a:moveTo>
                  <a:lnTo>
                    <a:pt x="333118" y="344875"/>
                  </a:lnTo>
                </a:path>
                <a:path w="361950" h="346710">
                  <a:moveTo>
                    <a:pt x="31352" y="58785"/>
                  </a:moveTo>
                  <a:lnTo>
                    <a:pt x="317442" y="344875"/>
                  </a:lnTo>
                </a:path>
                <a:path w="361950" h="346710">
                  <a:moveTo>
                    <a:pt x="23514" y="66623"/>
                  </a:moveTo>
                  <a:lnTo>
                    <a:pt x="301766" y="344875"/>
                  </a:lnTo>
                </a:path>
                <a:path w="361950" h="346710">
                  <a:moveTo>
                    <a:pt x="15676" y="75114"/>
                  </a:moveTo>
                  <a:lnTo>
                    <a:pt x="286090" y="345528"/>
                  </a:lnTo>
                </a:path>
                <a:path w="361950" h="346710">
                  <a:moveTo>
                    <a:pt x="8491" y="83606"/>
                  </a:moveTo>
                  <a:lnTo>
                    <a:pt x="270413" y="345528"/>
                  </a:lnTo>
                </a:path>
                <a:path w="361950" h="346710">
                  <a:moveTo>
                    <a:pt x="0" y="90791"/>
                  </a:moveTo>
                  <a:lnTo>
                    <a:pt x="255390" y="346182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3485" y="2479193"/>
              <a:ext cx="263229" cy="2488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3801" y="2293365"/>
              <a:ext cx="385445" cy="434340"/>
            </a:xfrm>
            <a:custGeom>
              <a:avLst/>
              <a:gdLst/>
              <a:ahLst/>
              <a:cxnLst/>
              <a:rect l="l" t="t" r="r" b="b"/>
              <a:pathLst>
                <a:path w="385444" h="434339">
                  <a:moveTo>
                    <a:pt x="228621" y="6531"/>
                  </a:moveTo>
                  <a:lnTo>
                    <a:pt x="229233" y="18299"/>
                  </a:lnTo>
                  <a:lnTo>
                    <a:pt x="228131" y="30127"/>
                  </a:lnTo>
                  <a:lnTo>
                    <a:pt x="226783" y="42078"/>
                  </a:lnTo>
                  <a:lnTo>
                    <a:pt x="226661" y="54213"/>
                  </a:lnTo>
                  <a:lnTo>
                    <a:pt x="227212" y="66460"/>
                  </a:lnTo>
                  <a:lnTo>
                    <a:pt x="227151" y="78707"/>
                  </a:lnTo>
                  <a:lnTo>
                    <a:pt x="226845" y="90954"/>
                  </a:lnTo>
                  <a:lnTo>
                    <a:pt x="226661" y="103201"/>
                  </a:lnTo>
                  <a:lnTo>
                    <a:pt x="230304" y="116785"/>
                  </a:lnTo>
                  <a:lnTo>
                    <a:pt x="238663" y="128593"/>
                  </a:lnTo>
                  <a:lnTo>
                    <a:pt x="249349" y="139299"/>
                  </a:lnTo>
                  <a:lnTo>
                    <a:pt x="259973" y="149576"/>
                  </a:lnTo>
                  <a:lnTo>
                    <a:pt x="270464" y="161527"/>
                  </a:lnTo>
                  <a:lnTo>
                    <a:pt x="280221" y="174152"/>
                  </a:lnTo>
                  <a:lnTo>
                    <a:pt x="290468" y="186409"/>
                  </a:lnTo>
                  <a:lnTo>
                    <a:pt x="302429" y="197258"/>
                  </a:lnTo>
                  <a:lnTo>
                    <a:pt x="313758" y="208290"/>
                  </a:lnTo>
                  <a:lnTo>
                    <a:pt x="321534" y="220364"/>
                  </a:lnTo>
                  <a:lnTo>
                    <a:pt x="327597" y="232805"/>
                  </a:lnTo>
                  <a:lnTo>
                    <a:pt x="333781" y="244940"/>
                  </a:lnTo>
                  <a:lnTo>
                    <a:pt x="339323" y="258166"/>
                  </a:lnTo>
                  <a:lnTo>
                    <a:pt x="341375" y="271393"/>
                  </a:lnTo>
                  <a:lnTo>
                    <a:pt x="341589" y="284620"/>
                  </a:lnTo>
                  <a:lnTo>
                    <a:pt x="341620" y="297847"/>
                  </a:lnTo>
                  <a:lnTo>
                    <a:pt x="343579" y="311380"/>
                  </a:lnTo>
                  <a:lnTo>
                    <a:pt x="348478" y="324300"/>
                  </a:lnTo>
                  <a:lnTo>
                    <a:pt x="356316" y="336241"/>
                  </a:lnTo>
                  <a:lnTo>
                    <a:pt x="367093" y="346835"/>
                  </a:lnTo>
                  <a:lnTo>
                    <a:pt x="376054" y="357051"/>
                  </a:lnTo>
                  <a:lnTo>
                    <a:pt x="380973" y="369288"/>
                  </a:lnTo>
                  <a:lnTo>
                    <a:pt x="382708" y="382382"/>
                  </a:lnTo>
                  <a:lnTo>
                    <a:pt x="382116" y="395170"/>
                  </a:lnTo>
                  <a:lnTo>
                    <a:pt x="383392" y="407161"/>
                  </a:lnTo>
                  <a:lnTo>
                    <a:pt x="384974" y="420072"/>
                  </a:lnTo>
                  <a:lnTo>
                    <a:pt x="380555" y="430165"/>
                  </a:lnTo>
                  <a:lnTo>
                    <a:pt x="363827" y="433707"/>
                  </a:lnTo>
                  <a:lnTo>
                    <a:pt x="349029" y="433156"/>
                  </a:lnTo>
                  <a:lnTo>
                    <a:pt x="334108" y="433217"/>
                  </a:lnTo>
                  <a:lnTo>
                    <a:pt x="319187" y="433523"/>
                  </a:lnTo>
                  <a:lnTo>
                    <a:pt x="304389" y="433707"/>
                  </a:lnTo>
                  <a:lnTo>
                    <a:pt x="288712" y="433891"/>
                  </a:lnTo>
                  <a:lnTo>
                    <a:pt x="273036" y="434197"/>
                  </a:lnTo>
                  <a:lnTo>
                    <a:pt x="226916" y="430655"/>
                  </a:lnTo>
                  <a:lnTo>
                    <a:pt x="198605" y="419653"/>
                  </a:lnTo>
                  <a:lnTo>
                    <a:pt x="184205" y="414765"/>
                  </a:lnTo>
                  <a:lnTo>
                    <a:pt x="168518" y="408907"/>
                  </a:lnTo>
                  <a:lnTo>
                    <a:pt x="157180" y="400722"/>
                  </a:lnTo>
                  <a:lnTo>
                    <a:pt x="146453" y="391067"/>
                  </a:lnTo>
                  <a:lnTo>
                    <a:pt x="132604" y="380800"/>
                  </a:lnTo>
                  <a:lnTo>
                    <a:pt x="115795" y="371472"/>
                  </a:lnTo>
                  <a:lnTo>
                    <a:pt x="100517" y="363491"/>
                  </a:lnTo>
                  <a:lnTo>
                    <a:pt x="86586" y="354530"/>
                  </a:lnTo>
                  <a:lnTo>
                    <a:pt x="58550" y="319157"/>
                  </a:lnTo>
                  <a:lnTo>
                    <a:pt x="53570" y="294581"/>
                  </a:lnTo>
                  <a:lnTo>
                    <a:pt x="49049" y="281466"/>
                  </a:lnTo>
                  <a:lnTo>
                    <a:pt x="36996" y="273924"/>
                  </a:lnTo>
                  <a:lnTo>
                    <a:pt x="22616" y="268219"/>
                  </a:lnTo>
                  <a:lnTo>
                    <a:pt x="11114" y="260616"/>
                  </a:lnTo>
                  <a:lnTo>
                    <a:pt x="4143" y="249471"/>
                  </a:lnTo>
                  <a:lnTo>
                    <a:pt x="908" y="237102"/>
                  </a:lnTo>
                  <a:lnTo>
                    <a:pt x="0" y="224242"/>
                  </a:lnTo>
                  <a:lnTo>
                    <a:pt x="10" y="211628"/>
                  </a:lnTo>
                  <a:lnTo>
                    <a:pt x="4378" y="196727"/>
                  </a:lnTo>
                  <a:lnTo>
                    <a:pt x="14869" y="185011"/>
                  </a:lnTo>
                  <a:lnTo>
                    <a:pt x="27565" y="174519"/>
                  </a:lnTo>
                  <a:lnTo>
                    <a:pt x="38547" y="163293"/>
                  </a:lnTo>
                  <a:lnTo>
                    <a:pt x="48528" y="152373"/>
                  </a:lnTo>
                  <a:lnTo>
                    <a:pt x="59612" y="141575"/>
                  </a:lnTo>
                  <a:lnTo>
                    <a:pt x="68491" y="130042"/>
                  </a:lnTo>
                  <a:lnTo>
                    <a:pt x="71859" y="116918"/>
                  </a:lnTo>
                  <a:lnTo>
                    <a:pt x="76778" y="102568"/>
                  </a:lnTo>
                  <a:lnTo>
                    <a:pt x="89168" y="94220"/>
                  </a:lnTo>
                  <a:lnTo>
                    <a:pt x="104007" y="88076"/>
                  </a:lnTo>
                  <a:lnTo>
                    <a:pt x="116275" y="80340"/>
                  </a:lnTo>
                  <a:lnTo>
                    <a:pt x="126542" y="67195"/>
                  </a:lnTo>
                  <a:lnTo>
                    <a:pt x="136196" y="53070"/>
                  </a:lnTo>
                  <a:lnTo>
                    <a:pt x="147321" y="40660"/>
                  </a:lnTo>
                  <a:lnTo>
                    <a:pt x="161997" y="32658"/>
                  </a:lnTo>
                  <a:lnTo>
                    <a:pt x="177755" y="22228"/>
                  </a:lnTo>
                  <a:lnTo>
                    <a:pt x="183225" y="9471"/>
                  </a:lnTo>
                  <a:lnTo>
                    <a:pt x="189185" y="142"/>
                  </a:lnTo>
                  <a:lnTo>
                    <a:pt x="206413" y="0"/>
                  </a:lnTo>
                  <a:lnTo>
                    <a:pt x="225355" y="0"/>
                  </a:lnTo>
                  <a:lnTo>
                    <a:pt x="230580" y="15676"/>
                  </a:lnTo>
                  <a:lnTo>
                    <a:pt x="232540" y="16982"/>
                  </a:lnTo>
                  <a:lnTo>
                    <a:pt x="228621" y="6531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8949" y="2255154"/>
              <a:ext cx="286090" cy="3886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5200" y="2398526"/>
              <a:ext cx="326390" cy="318770"/>
            </a:xfrm>
            <a:custGeom>
              <a:avLst/>
              <a:gdLst/>
              <a:ahLst/>
              <a:cxnLst/>
              <a:rect l="l" t="t" r="r" b="b"/>
              <a:pathLst>
                <a:path w="326389" h="318769">
                  <a:moveTo>
                    <a:pt x="0" y="259309"/>
                  </a:moveTo>
                  <a:lnTo>
                    <a:pt x="258656" y="0"/>
                  </a:lnTo>
                </a:path>
                <a:path w="326389" h="318769">
                  <a:moveTo>
                    <a:pt x="653" y="274332"/>
                  </a:moveTo>
                  <a:lnTo>
                    <a:pt x="267801" y="7184"/>
                  </a:lnTo>
                </a:path>
                <a:path w="326389" h="318769">
                  <a:moveTo>
                    <a:pt x="2612" y="288049"/>
                  </a:moveTo>
                  <a:lnTo>
                    <a:pt x="274986" y="15676"/>
                  </a:lnTo>
                </a:path>
                <a:path w="326389" h="318769">
                  <a:moveTo>
                    <a:pt x="7184" y="299153"/>
                  </a:moveTo>
                  <a:lnTo>
                    <a:pt x="281517" y="24820"/>
                  </a:lnTo>
                </a:path>
                <a:path w="326389" h="318769">
                  <a:moveTo>
                    <a:pt x="14369" y="307644"/>
                  </a:moveTo>
                  <a:lnTo>
                    <a:pt x="288049" y="33965"/>
                  </a:lnTo>
                </a:path>
                <a:path w="326389" h="318769">
                  <a:moveTo>
                    <a:pt x="23514" y="314176"/>
                  </a:moveTo>
                  <a:lnTo>
                    <a:pt x="294581" y="43762"/>
                  </a:lnTo>
                </a:path>
                <a:path w="326389" h="318769">
                  <a:moveTo>
                    <a:pt x="35924" y="317442"/>
                  </a:moveTo>
                  <a:lnTo>
                    <a:pt x="301113" y="52907"/>
                  </a:lnTo>
                </a:path>
                <a:path w="326389" h="318769">
                  <a:moveTo>
                    <a:pt x="50294" y="318748"/>
                  </a:moveTo>
                  <a:lnTo>
                    <a:pt x="307644" y="62051"/>
                  </a:lnTo>
                </a:path>
                <a:path w="326389" h="318769">
                  <a:moveTo>
                    <a:pt x="66623" y="318095"/>
                  </a:moveTo>
                  <a:lnTo>
                    <a:pt x="314176" y="71195"/>
                  </a:lnTo>
                </a:path>
                <a:path w="326389" h="318769">
                  <a:moveTo>
                    <a:pt x="86872" y="314176"/>
                  </a:moveTo>
                  <a:lnTo>
                    <a:pt x="320708" y="80340"/>
                  </a:lnTo>
                </a:path>
                <a:path w="326389" h="318769">
                  <a:moveTo>
                    <a:pt x="161333" y="255390"/>
                  </a:moveTo>
                  <a:lnTo>
                    <a:pt x="325933" y="90791"/>
                  </a:lnTo>
                </a:path>
                <a:path w="326389" h="318769">
                  <a:moveTo>
                    <a:pt x="184848" y="247552"/>
                  </a:moveTo>
                  <a:lnTo>
                    <a:pt x="325933" y="106467"/>
                  </a:lnTo>
                </a:path>
                <a:path w="326389" h="318769">
                  <a:moveTo>
                    <a:pt x="221425" y="225998"/>
                  </a:moveTo>
                  <a:lnTo>
                    <a:pt x="318095" y="129981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8643" y="2254766"/>
              <a:ext cx="363220" cy="462915"/>
            </a:xfrm>
            <a:custGeom>
              <a:avLst/>
              <a:gdLst/>
              <a:ahLst/>
              <a:cxnLst/>
              <a:rect l="l" t="t" r="r" b="b"/>
              <a:pathLst>
                <a:path w="363219" h="462914">
                  <a:moveTo>
                    <a:pt x="116244" y="9205"/>
                  </a:moveTo>
                  <a:lnTo>
                    <a:pt x="107651" y="18503"/>
                  </a:lnTo>
                  <a:lnTo>
                    <a:pt x="105303" y="29209"/>
                  </a:lnTo>
                  <a:lnTo>
                    <a:pt x="106140" y="40527"/>
                  </a:lnTo>
                  <a:lnTo>
                    <a:pt x="107100" y="51661"/>
                  </a:lnTo>
                  <a:lnTo>
                    <a:pt x="105446" y="63582"/>
                  </a:lnTo>
                  <a:lnTo>
                    <a:pt x="102201" y="75012"/>
                  </a:lnTo>
                  <a:lnTo>
                    <a:pt x="98465" y="86198"/>
                  </a:lnTo>
                  <a:lnTo>
                    <a:pt x="95342" y="97384"/>
                  </a:lnTo>
                  <a:lnTo>
                    <a:pt x="89413" y="108661"/>
                  </a:lnTo>
                  <a:lnTo>
                    <a:pt x="79748" y="117060"/>
                  </a:lnTo>
                  <a:lnTo>
                    <a:pt x="69716" y="125582"/>
                  </a:lnTo>
                  <a:lnTo>
                    <a:pt x="62684" y="137227"/>
                  </a:lnTo>
                  <a:lnTo>
                    <a:pt x="56366" y="148637"/>
                  </a:lnTo>
                  <a:lnTo>
                    <a:pt x="46436" y="158455"/>
                  </a:lnTo>
                  <a:lnTo>
                    <a:pt x="36138" y="168273"/>
                  </a:lnTo>
                  <a:lnTo>
                    <a:pt x="28719" y="179684"/>
                  </a:lnTo>
                  <a:lnTo>
                    <a:pt x="23075" y="191032"/>
                  </a:lnTo>
                  <a:lnTo>
                    <a:pt x="15900" y="201891"/>
                  </a:lnTo>
                  <a:lnTo>
                    <a:pt x="8603" y="212750"/>
                  </a:lnTo>
                  <a:lnTo>
                    <a:pt x="2592" y="224099"/>
                  </a:lnTo>
                  <a:lnTo>
                    <a:pt x="0" y="236285"/>
                  </a:lnTo>
                  <a:lnTo>
                    <a:pt x="469" y="249083"/>
                  </a:lnTo>
                  <a:lnTo>
                    <a:pt x="1673" y="262126"/>
                  </a:lnTo>
                  <a:lnTo>
                    <a:pt x="1285" y="275047"/>
                  </a:lnTo>
                  <a:lnTo>
                    <a:pt x="1367" y="287080"/>
                  </a:lnTo>
                  <a:lnTo>
                    <a:pt x="4388" y="298806"/>
                  </a:lnTo>
                  <a:lnTo>
                    <a:pt x="8634" y="310410"/>
                  </a:lnTo>
                  <a:lnTo>
                    <a:pt x="12389" y="322075"/>
                  </a:lnTo>
                  <a:lnTo>
                    <a:pt x="16921" y="332955"/>
                  </a:lnTo>
                  <a:lnTo>
                    <a:pt x="23167" y="343467"/>
                  </a:lnTo>
                  <a:lnTo>
                    <a:pt x="28923" y="354224"/>
                  </a:lnTo>
                  <a:lnTo>
                    <a:pt x="31985" y="365838"/>
                  </a:lnTo>
                  <a:lnTo>
                    <a:pt x="33250" y="377105"/>
                  </a:lnTo>
                  <a:lnTo>
                    <a:pt x="34761" y="388373"/>
                  </a:lnTo>
                  <a:lnTo>
                    <a:pt x="36026" y="399640"/>
                  </a:lnTo>
                  <a:lnTo>
                    <a:pt x="36557" y="410907"/>
                  </a:lnTo>
                  <a:lnTo>
                    <a:pt x="37496" y="424593"/>
                  </a:lnTo>
                  <a:lnTo>
                    <a:pt x="61377" y="457936"/>
                  </a:lnTo>
                  <a:lnTo>
                    <a:pt x="86770" y="462671"/>
                  </a:lnTo>
                  <a:lnTo>
                    <a:pt x="100231" y="462161"/>
                  </a:lnTo>
                  <a:lnTo>
                    <a:pt x="139840" y="446750"/>
                  </a:lnTo>
                  <a:lnTo>
                    <a:pt x="160660" y="424624"/>
                  </a:lnTo>
                  <a:lnTo>
                    <a:pt x="171509" y="414673"/>
                  </a:lnTo>
                  <a:lnTo>
                    <a:pt x="184256" y="405763"/>
                  </a:lnTo>
                  <a:lnTo>
                    <a:pt x="198595" y="398446"/>
                  </a:lnTo>
                  <a:lnTo>
                    <a:pt x="214220" y="393271"/>
                  </a:lnTo>
                  <a:lnTo>
                    <a:pt x="229417" y="387750"/>
                  </a:lnTo>
                  <a:lnTo>
                    <a:pt x="243205" y="379963"/>
                  </a:lnTo>
                  <a:lnTo>
                    <a:pt x="256380" y="371319"/>
                  </a:lnTo>
                  <a:lnTo>
                    <a:pt x="269740" y="363225"/>
                  </a:lnTo>
                  <a:lnTo>
                    <a:pt x="283559" y="353091"/>
                  </a:lnTo>
                  <a:lnTo>
                    <a:pt x="295540" y="341916"/>
                  </a:lnTo>
                  <a:lnTo>
                    <a:pt x="307032" y="330618"/>
                  </a:lnTo>
                  <a:lnTo>
                    <a:pt x="319381" y="320116"/>
                  </a:lnTo>
                  <a:lnTo>
                    <a:pt x="347488" y="287324"/>
                  </a:lnTo>
                  <a:lnTo>
                    <a:pt x="362654" y="250145"/>
                  </a:lnTo>
                  <a:lnTo>
                    <a:pt x="362817" y="237847"/>
                  </a:lnTo>
                  <a:lnTo>
                    <a:pt x="358571" y="226712"/>
                  </a:lnTo>
                  <a:lnTo>
                    <a:pt x="350468" y="214822"/>
                  </a:lnTo>
                  <a:lnTo>
                    <a:pt x="342732" y="204096"/>
                  </a:lnTo>
                  <a:lnTo>
                    <a:pt x="335241" y="193737"/>
                  </a:lnTo>
                  <a:lnTo>
                    <a:pt x="327872" y="182949"/>
                  </a:lnTo>
                  <a:lnTo>
                    <a:pt x="320055" y="171182"/>
                  </a:lnTo>
                  <a:lnTo>
                    <a:pt x="311870" y="159843"/>
                  </a:lnTo>
                  <a:lnTo>
                    <a:pt x="302705" y="149607"/>
                  </a:lnTo>
                  <a:lnTo>
                    <a:pt x="291948" y="141146"/>
                  </a:lnTo>
                  <a:lnTo>
                    <a:pt x="279313" y="130849"/>
                  </a:lnTo>
                  <a:lnTo>
                    <a:pt x="271209" y="119020"/>
                  </a:lnTo>
                  <a:lnTo>
                    <a:pt x="265310" y="106334"/>
                  </a:lnTo>
                  <a:lnTo>
                    <a:pt x="259289" y="93465"/>
                  </a:lnTo>
                  <a:lnTo>
                    <a:pt x="251247" y="81422"/>
                  </a:lnTo>
                  <a:lnTo>
                    <a:pt x="241490" y="71093"/>
                  </a:lnTo>
                  <a:lnTo>
                    <a:pt x="230998" y="61500"/>
                  </a:lnTo>
                  <a:lnTo>
                    <a:pt x="220752" y="51661"/>
                  </a:lnTo>
                  <a:lnTo>
                    <a:pt x="211444" y="40415"/>
                  </a:lnTo>
                  <a:lnTo>
                    <a:pt x="203606" y="28310"/>
                  </a:lnTo>
                  <a:lnTo>
                    <a:pt x="195033" y="16941"/>
                  </a:lnTo>
                  <a:lnTo>
                    <a:pt x="183521" y="7899"/>
                  </a:lnTo>
                  <a:lnTo>
                    <a:pt x="172101" y="3469"/>
                  </a:lnTo>
                  <a:lnTo>
                    <a:pt x="159762" y="877"/>
                  </a:lnTo>
                  <a:lnTo>
                    <a:pt x="147055" y="0"/>
                  </a:lnTo>
                  <a:lnTo>
                    <a:pt x="134533" y="714"/>
                  </a:lnTo>
                  <a:lnTo>
                    <a:pt x="118204" y="5286"/>
                  </a:lnTo>
                  <a:lnTo>
                    <a:pt x="116244" y="9205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0021" y="1201258"/>
              <a:ext cx="173744" cy="174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55146" y="1816961"/>
            <a:ext cx="10853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2246" y="2231911"/>
            <a:ext cx="259196" cy="258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07535" y="2270311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25660" y="1758175"/>
            <a:ext cx="614387" cy="920167"/>
            <a:chOff x="1533747" y="1182969"/>
            <a:chExt cx="413384" cy="619125"/>
          </a:xfrm>
        </p:grpSpPr>
        <p:sp>
          <p:nvSpPr>
            <p:cNvPr id="32" name="object 32"/>
            <p:cNvSpPr/>
            <p:nvPr/>
          </p:nvSpPr>
          <p:spPr>
            <a:xfrm>
              <a:off x="1533747" y="1182969"/>
              <a:ext cx="174397" cy="173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2155" y="1627128"/>
              <a:ext cx="174397" cy="1743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97066" y="1800458"/>
            <a:ext cx="12080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U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9164" y="2453787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40617" y="1329095"/>
            <a:ext cx="1929992" cy="2084769"/>
            <a:chOff x="1611094" y="894267"/>
            <a:chExt cx="1298575" cy="1402715"/>
          </a:xfrm>
        </p:grpSpPr>
        <p:sp>
          <p:nvSpPr>
            <p:cNvPr id="37" name="object 37"/>
            <p:cNvSpPr/>
            <p:nvPr/>
          </p:nvSpPr>
          <p:spPr>
            <a:xfrm>
              <a:off x="1620619" y="1356714"/>
              <a:ext cx="143510" cy="239395"/>
            </a:xfrm>
            <a:custGeom>
              <a:avLst/>
              <a:gdLst/>
              <a:ahLst/>
              <a:cxnLst/>
              <a:rect l="l" t="t" r="r" b="b"/>
              <a:pathLst>
                <a:path w="143510" h="239394">
                  <a:moveTo>
                    <a:pt x="0" y="0"/>
                  </a:moveTo>
                  <a:lnTo>
                    <a:pt x="143045" y="239061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2109" y="1581405"/>
              <a:ext cx="55880" cy="71755"/>
            </a:xfrm>
            <a:custGeom>
              <a:avLst/>
              <a:gdLst/>
              <a:ahLst/>
              <a:cxnLst/>
              <a:rect l="l" t="t" r="r" b="b"/>
              <a:pathLst>
                <a:path w="55880" h="71755">
                  <a:moveTo>
                    <a:pt x="39843" y="0"/>
                  </a:moveTo>
                  <a:lnTo>
                    <a:pt x="0" y="23514"/>
                  </a:lnTo>
                  <a:lnTo>
                    <a:pt x="55519" y="71195"/>
                  </a:lnTo>
                  <a:lnTo>
                    <a:pt x="398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12523" y="1702242"/>
              <a:ext cx="438150" cy="10795"/>
            </a:xfrm>
            <a:custGeom>
              <a:avLst/>
              <a:gdLst/>
              <a:ahLst/>
              <a:cxnLst/>
              <a:rect l="l" t="t" r="r" b="b"/>
              <a:pathLst>
                <a:path w="438150" h="10794">
                  <a:moveTo>
                    <a:pt x="437626" y="0"/>
                  </a:moveTo>
                  <a:lnTo>
                    <a:pt x="0" y="1045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46553" y="1689832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5" h="45719">
                  <a:moveTo>
                    <a:pt x="68583" y="0"/>
                  </a:moveTo>
                  <a:lnTo>
                    <a:pt x="0" y="24820"/>
                  </a:lnTo>
                  <a:lnTo>
                    <a:pt x="69889" y="45722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0858" y="1612758"/>
              <a:ext cx="282171" cy="1881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59552" y="1610798"/>
              <a:ext cx="285750" cy="192405"/>
            </a:xfrm>
            <a:custGeom>
              <a:avLst/>
              <a:gdLst/>
              <a:ahLst/>
              <a:cxnLst/>
              <a:rect l="l" t="t" r="r" b="b"/>
              <a:pathLst>
                <a:path w="285750" h="192405">
                  <a:moveTo>
                    <a:pt x="0" y="0"/>
                  </a:moveTo>
                  <a:lnTo>
                    <a:pt x="285436" y="0"/>
                  </a:lnTo>
                  <a:lnTo>
                    <a:pt x="285436" y="192033"/>
                  </a:lnTo>
                  <a:lnTo>
                    <a:pt x="0" y="192033"/>
                  </a:lnTo>
                  <a:lnTo>
                    <a:pt x="0" y="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9763" y="1810669"/>
              <a:ext cx="193040" cy="481965"/>
            </a:xfrm>
            <a:custGeom>
              <a:avLst/>
              <a:gdLst/>
              <a:ahLst/>
              <a:cxnLst/>
              <a:rect l="l" t="t" r="r" b="b"/>
              <a:pathLst>
                <a:path w="193039" h="481964">
                  <a:moveTo>
                    <a:pt x="192686" y="0"/>
                  </a:moveTo>
                  <a:lnTo>
                    <a:pt x="0" y="481389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87853" y="1339091"/>
              <a:ext cx="121477" cy="1874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65761" y="1442279"/>
              <a:ext cx="75565" cy="199390"/>
            </a:xfrm>
            <a:custGeom>
              <a:avLst/>
              <a:gdLst/>
              <a:ahLst/>
              <a:cxnLst/>
              <a:rect l="l" t="t" r="r" b="b"/>
              <a:pathLst>
                <a:path w="75564" h="199389">
                  <a:moveTo>
                    <a:pt x="0" y="199217"/>
                  </a:moveTo>
                  <a:lnTo>
                    <a:pt x="75114" y="0"/>
                  </a:lnTo>
                </a:path>
              </a:pathLst>
            </a:custGeom>
            <a:ln w="332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06911" y="1350182"/>
              <a:ext cx="68580" cy="108585"/>
            </a:xfrm>
            <a:custGeom>
              <a:avLst/>
              <a:gdLst/>
              <a:ahLst/>
              <a:cxnLst/>
              <a:rect l="l" t="t" r="r" b="b"/>
              <a:pathLst>
                <a:path w="68580" h="108584">
                  <a:moveTo>
                    <a:pt x="68583" y="0"/>
                  </a:moveTo>
                  <a:lnTo>
                    <a:pt x="0" y="84259"/>
                  </a:lnTo>
                  <a:lnTo>
                    <a:pt x="64011" y="108426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1235" y="1658480"/>
              <a:ext cx="268605" cy="44450"/>
            </a:xfrm>
            <a:custGeom>
              <a:avLst/>
              <a:gdLst/>
              <a:ahLst/>
              <a:cxnLst/>
              <a:rect l="l" t="t" r="r" b="b"/>
              <a:pathLst>
                <a:path w="268605" h="44450">
                  <a:moveTo>
                    <a:pt x="0" y="44415"/>
                  </a:moveTo>
                  <a:lnTo>
                    <a:pt x="268454" y="0"/>
                  </a:lnTo>
                </a:path>
              </a:pathLst>
            </a:custGeom>
            <a:ln w="11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54464" y="1641497"/>
              <a:ext cx="55244" cy="34925"/>
            </a:xfrm>
            <a:custGeom>
              <a:avLst/>
              <a:gdLst/>
              <a:ahLst/>
              <a:cxnLst/>
              <a:rect l="l" t="t" r="r" b="b"/>
              <a:pathLst>
                <a:path w="55244" h="34925">
                  <a:moveTo>
                    <a:pt x="0" y="0"/>
                  </a:moveTo>
                  <a:lnTo>
                    <a:pt x="5878" y="34618"/>
                  </a:lnTo>
                  <a:lnTo>
                    <a:pt x="54866" y="8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92750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750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18653" y="894270"/>
              <a:ext cx="1122680" cy="156210"/>
            </a:xfrm>
            <a:custGeom>
              <a:avLst/>
              <a:gdLst/>
              <a:ahLst/>
              <a:cxnLst/>
              <a:rect l="l" t="t" r="r" b="b"/>
              <a:pathLst>
                <a:path w="1122680" h="156209">
                  <a:moveTo>
                    <a:pt x="32664" y="139776"/>
                  </a:moveTo>
                  <a:lnTo>
                    <a:pt x="31356" y="131292"/>
                  </a:lnTo>
                  <a:lnTo>
                    <a:pt x="24168" y="126720"/>
                  </a:lnTo>
                  <a:lnTo>
                    <a:pt x="17640" y="122796"/>
                  </a:lnTo>
                  <a:lnTo>
                    <a:pt x="9144" y="124764"/>
                  </a:lnTo>
                  <a:lnTo>
                    <a:pt x="0" y="139128"/>
                  </a:lnTo>
                  <a:lnTo>
                    <a:pt x="1955" y="147624"/>
                  </a:lnTo>
                  <a:lnTo>
                    <a:pt x="8496" y="152196"/>
                  </a:lnTo>
                  <a:lnTo>
                    <a:pt x="15024" y="156108"/>
                  </a:lnTo>
                  <a:lnTo>
                    <a:pt x="24168" y="154152"/>
                  </a:lnTo>
                  <a:lnTo>
                    <a:pt x="28092" y="146964"/>
                  </a:lnTo>
                  <a:lnTo>
                    <a:pt x="32664" y="139776"/>
                  </a:lnTo>
                  <a:close/>
                </a:path>
                <a:path w="1122680" h="156209">
                  <a:moveTo>
                    <a:pt x="51600" y="76428"/>
                  </a:moveTo>
                  <a:lnTo>
                    <a:pt x="50292" y="67932"/>
                  </a:lnTo>
                  <a:lnTo>
                    <a:pt x="43103" y="63360"/>
                  </a:lnTo>
                  <a:lnTo>
                    <a:pt x="36576" y="58788"/>
                  </a:lnTo>
                  <a:lnTo>
                    <a:pt x="28092" y="61404"/>
                  </a:lnTo>
                  <a:lnTo>
                    <a:pt x="18948" y="75768"/>
                  </a:lnTo>
                  <a:lnTo>
                    <a:pt x="20243" y="84264"/>
                  </a:lnTo>
                  <a:lnTo>
                    <a:pt x="27432" y="88836"/>
                  </a:lnTo>
                  <a:lnTo>
                    <a:pt x="33959" y="92748"/>
                  </a:lnTo>
                  <a:lnTo>
                    <a:pt x="42456" y="90792"/>
                  </a:lnTo>
                  <a:lnTo>
                    <a:pt x="51600" y="76428"/>
                  </a:lnTo>
                  <a:close/>
                </a:path>
                <a:path w="1122680" h="156209">
                  <a:moveTo>
                    <a:pt x="81648" y="16979"/>
                  </a:moveTo>
                  <a:lnTo>
                    <a:pt x="80340" y="8496"/>
                  </a:lnTo>
                  <a:lnTo>
                    <a:pt x="73152" y="4572"/>
                  </a:lnTo>
                  <a:lnTo>
                    <a:pt x="66624" y="0"/>
                  </a:lnTo>
                  <a:lnTo>
                    <a:pt x="58127" y="1968"/>
                  </a:lnTo>
                  <a:lnTo>
                    <a:pt x="48983" y="16332"/>
                  </a:lnTo>
                  <a:lnTo>
                    <a:pt x="50292" y="25476"/>
                  </a:lnTo>
                  <a:lnTo>
                    <a:pt x="57480" y="29400"/>
                  </a:lnTo>
                  <a:lnTo>
                    <a:pt x="64008" y="33972"/>
                  </a:lnTo>
                  <a:lnTo>
                    <a:pt x="72504" y="32004"/>
                  </a:lnTo>
                  <a:lnTo>
                    <a:pt x="77076" y="24168"/>
                  </a:lnTo>
                  <a:lnTo>
                    <a:pt x="81648" y="16979"/>
                  </a:lnTo>
                  <a:close/>
                </a:path>
                <a:path w="1122680" h="156209">
                  <a:moveTo>
                    <a:pt x="1069898" y="15684"/>
                  </a:moveTo>
                  <a:lnTo>
                    <a:pt x="1065326" y="9144"/>
                  </a:lnTo>
                  <a:lnTo>
                    <a:pt x="1060107" y="1968"/>
                  </a:lnTo>
                  <a:lnTo>
                    <a:pt x="1051610" y="0"/>
                  </a:lnTo>
                  <a:lnTo>
                    <a:pt x="1044422" y="4572"/>
                  </a:lnTo>
                  <a:lnTo>
                    <a:pt x="1037894" y="9144"/>
                  </a:lnTo>
                  <a:lnTo>
                    <a:pt x="1036586" y="18288"/>
                  </a:lnTo>
                  <a:lnTo>
                    <a:pt x="1041158" y="25476"/>
                  </a:lnTo>
                  <a:lnTo>
                    <a:pt x="1046378" y="32004"/>
                  </a:lnTo>
                  <a:lnTo>
                    <a:pt x="1054874" y="33972"/>
                  </a:lnTo>
                  <a:lnTo>
                    <a:pt x="1061402" y="29400"/>
                  </a:lnTo>
                  <a:lnTo>
                    <a:pt x="1068590" y="24828"/>
                  </a:lnTo>
                  <a:lnTo>
                    <a:pt x="1069898" y="15684"/>
                  </a:lnTo>
                  <a:close/>
                </a:path>
                <a:path w="1122680" h="156209">
                  <a:moveTo>
                    <a:pt x="1101902" y="73812"/>
                  </a:moveTo>
                  <a:lnTo>
                    <a:pt x="1097330" y="67284"/>
                  </a:lnTo>
                  <a:lnTo>
                    <a:pt x="1092758" y="60096"/>
                  </a:lnTo>
                  <a:lnTo>
                    <a:pt x="1083614" y="58140"/>
                  </a:lnTo>
                  <a:lnTo>
                    <a:pt x="1077087" y="62712"/>
                  </a:lnTo>
                  <a:lnTo>
                    <a:pt x="1069898" y="67932"/>
                  </a:lnTo>
                  <a:lnTo>
                    <a:pt x="1068590" y="76428"/>
                  </a:lnTo>
                  <a:lnTo>
                    <a:pt x="1073823" y="83604"/>
                  </a:lnTo>
                  <a:lnTo>
                    <a:pt x="1078395" y="90144"/>
                  </a:lnTo>
                  <a:lnTo>
                    <a:pt x="1086878" y="92100"/>
                  </a:lnTo>
                  <a:lnTo>
                    <a:pt x="1094066" y="87528"/>
                  </a:lnTo>
                  <a:lnTo>
                    <a:pt x="1100594" y="82956"/>
                  </a:lnTo>
                  <a:lnTo>
                    <a:pt x="1101902" y="73812"/>
                  </a:lnTo>
                  <a:close/>
                </a:path>
                <a:path w="1122680" h="156209">
                  <a:moveTo>
                    <a:pt x="1122146" y="136512"/>
                  </a:moveTo>
                  <a:lnTo>
                    <a:pt x="1117574" y="129984"/>
                  </a:lnTo>
                  <a:lnTo>
                    <a:pt x="1113002" y="122796"/>
                  </a:lnTo>
                  <a:lnTo>
                    <a:pt x="1103858" y="120840"/>
                  </a:lnTo>
                  <a:lnTo>
                    <a:pt x="1097330" y="126060"/>
                  </a:lnTo>
                  <a:lnTo>
                    <a:pt x="1090803" y="129984"/>
                  </a:lnTo>
                  <a:lnTo>
                    <a:pt x="1089494" y="139128"/>
                  </a:lnTo>
                  <a:lnTo>
                    <a:pt x="1094066" y="145656"/>
                  </a:lnTo>
                  <a:lnTo>
                    <a:pt x="1098638" y="152844"/>
                  </a:lnTo>
                  <a:lnTo>
                    <a:pt x="1107782" y="154800"/>
                  </a:lnTo>
                  <a:lnTo>
                    <a:pt x="1120851" y="145656"/>
                  </a:lnTo>
                  <a:lnTo>
                    <a:pt x="1122146" y="1365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191064" y="301683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46032" y="2222285"/>
            <a:ext cx="855048" cy="1136289"/>
            <a:chOff x="2153010" y="1495241"/>
            <a:chExt cx="575310" cy="764540"/>
          </a:xfrm>
        </p:grpSpPr>
        <p:sp>
          <p:nvSpPr>
            <p:cNvPr id="54" name="object 54"/>
            <p:cNvSpPr/>
            <p:nvPr/>
          </p:nvSpPr>
          <p:spPr>
            <a:xfrm>
              <a:off x="2544860" y="1792381"/>
              <a:ext cx="178435" cy="462915"/>
            </a:xfrm>
            <a:custGeom>
              <a:avLst/>
              <a:gdLst/>
              <a:ahLst/>
              <a:cxnLst/>
              <a:rect l="l" t="t" r="r" b="b"/>
              <a:pathLst>
                <a:path w="178435" h="462914">
                  <a:moveTo>
                    <a:pt x="0" y="0"/>
                  </a:moveTo>
                  <a:lnTo>
                    <a:pt x="178316" y="462446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54915" y="1497146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365907" y="220818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3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64571" y="3086273"/>
            <a:ext cx="143452" cy="161383"/>
            <a:chOff x="1559928" y="2076566"/>
            <a:chExt cx="96520" cy="108585"/>
          </a:xfrm>
        </p:grpSpPr>
        <p:sp>
          <p:nvSpPr>
            <p:cNvPr id="58" name="object 58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92097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097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097" y="0"/>
                  </a:lnTo>
                  <a:lnTo>
                    <a:pt x="92097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484447" y="307216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95472" y="831088"/>
            <a:ext cx="218953" cy="142047"/>
          </a:xfrm>
          <a:prstGeom prst="rect">
            <a:avLst/>
          </a:prstGeom>
          <a:ln w="3696">
            <a:solidFill>
              <a:srgbClr val="000000"/>
            </a:solidFill>
          </a:ln>
        </p:spPr>
        <p:txBody>
          <a:bodyPr vert="horz" wrap="square" lIns="0" tIns="4719" rIns="0" bIns="0" rtlCol="0">
            <a:spAutoFit/>
          </a:bodyPr>
          <a:lstStyle/>
          <a:p>
            <a:pPr marL="43410">
              <a:spcBef>
                <a:spcPts val="37"/>
              </a:spcBef>
            </a:pPr>
            <a:r>
              <a:rPr sz="892" b="1" spc="7" dirty="0">
                <a:latin typeface="Liberation Sans"/>
                <a:cs typeface="Liberation Sans"/>
              </a:rPr>
              <a:t>15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43102" y="1177654"/>
            <a:ext cx="194415" cy="155721"/>
          </a:xfrm>
          <a:custGeom>
            <a:avLst/>
            <a:gdLst/>
            <a:ahLst/>
            <a:cxnLst/>
            <a:rect l="l" t="t" r="r" b="b"/>
            <a:pathLst>
              <a:path w="130810" h="104775">
                <a:moveTo>
                  <a:pt x="65317" y="104507"/>
                </a:moveTo>
                <a:lnTo>
                  <a:pt x="0" y="104507"/>
                </a:lnTo>
                <a:lnTo>
                  <a:pt x="0" y="0"/>
                </a:lnTo>
                <a:lnTo>
                  <a:pt x="130634" y="0"/>
                </a:lnTo>
                <a:lnTo>
                  <a:pt x="130634" y="104507"/>
                </a:lnTo>
                <a:lnTo>
                  <a:pt x="65317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756261" y="1160720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16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715922" y="1785356"/>
            <a:ext cx="1652526" cy="575694"/>
          </a:xfrm>
          <a:custGeom>
            <a:avLst/>
            <a:gdLst/>
            <a:ahLst/>
            <a:cxnLst/>
            <a:rect l="l" t="t" r="r" b="b"/>
            <a:pathLst>
              <a:path w="1111885" h="387350">
                <a:moveTo>
                  <a:pt x="1047037" y="387332"/>
                </a:moveTo>
                <a:lnTo>
                  <a:pt x="982373" y="387332"/>
                </a:lnTo>
                <a:lnTo>
                  <a:pt x="982373" y="282824"/>
                </a:lnTo>
                <a:lnTo>
                  <a:pt x="1111701" y="282824"/>
                </a:lnTo>
                <a:lnTo>
                  <a:pt x="1111701" y="387332"/>
                </a:lnTo>
                <a:lnTo>
                  <a:pt x="1047037" y="387332"/>
                </a:lnTo>
                <a:close/>
              </a:path>
              <a:path w="1111885" h="387350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732964" y="1768423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8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690293" y="2193768"/>
            <a:ext cx="454893" cy="135902"/>
            <a:chOff x="2384642" y="1476054"/>
            <a:chExt cx="306070" cy="91440"/>
          </a:xfrm>
        </p:grpSpPr>
        <p:sp>
          <p:nvSpPr>
            <p:cNvPr id="67" name="object 67"/>
            <p:cNvSpPr/>
            <p:nvPr/>
          </p:nvSpPr>
          <p:spPr>
            <a:xfrm>
              <a:off x="2389404" y="1480817"/>
              <a:ext cx="295910" cy="81915"/>
            </a:xfrm>
            <a:custGeom>
              <a:avLst/>
              <a:gdLst/>
              <a:ahLst/>
              <a:cxnLst/>
              <a:rect l="l" t="t" r="r" b="b"/>
              <a:pathLst>
                <a:path w="295910" h="81915">
                  <a:moveTo>
                    <a:pt x="289355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7184"/>
                  </a:lnTo>
                  <a:lnTo>
                    <a:pt x="289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89404" y="1480817"/>
              <a:ext cx="296545" cy="81915"/>
            </a:xfrm>
            <a:custGeom>
              <a:avLst/>
              <a:gdLst/>
              <a:ahLst/>
              <a:cxnLst/>
              <a:rect l="l" t="t" r="r" b="b"/>
              <a:pathLst>
                <a:path w="296544" h="81915">
                  <a:moveTo>
                    <a:pt x="13063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13716"/>
                  </a:lnTo>
                  <a:lnTo>
                    <a:pt x="0" y="67930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13063" y="81646"/>
                  </a:lnTo>
                  <a:lnTo>
                    <a:pt x="282824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67930"/>
                  </a:lnTo>
                  <a:lnTo>
                    <a:pt x="295887" y="13716"/>
                  </a:lnTo>
                  <a:lnTo>
                    <a:pt x="295887" y="7184"/>
                  </a:lnTo>
                  <a:lnTo>
                    <a:pt x="289355" y="0"/>
                  </a:lnTo>
                  <a:lnTo>
                    <a:pt x="282824" y="0"/>
                  </a:lnTo>
                  <a:lnTo>
                    <a:pt x="13063" y="0"/>
                  </a:lnTo>
                  <a:close/>
                </a:path>
                <a:path w="296544" h="81915">
                  <a:moveTo>
                    <a:pt x="0" y="0"/>
                  </a:moveTo>
                  <a:lnTo>
                    <a:pt x="0" y="0"/>
                  </a:lnTo>
                </a:path>
                <a:path w="296544" h="81915">
                  <a:moveTo>
                    <a:pt x="296540" y="81646"/>
                  </a:moveTo>
                  <a:lnTo>
                    <a:pt x="296540" y="81646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693167" y="2165469"/>
            <a:ext cx="70027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56624">
              <a:spcBef>
                <a:spcPts val="169"/>
              </a:spcBef>
            </a:pPr>
            <a:r>
              <a:rPr sz="594" b="1" spc="7" dirty="0">
                <a:latin typeface="Liberation Sans"/>
                <a:cs typeface="Liberation Sans"/>
              </a:rPr>
              <a:t>7 months</a:t>
            </a:r>
            <a:r>
              <a:rPr sz="594" b="1" spc="89" dirty="0">
                <a:latin typeface="Liberation Sans"/>
                <a:cs typeface="Liberation Sans"/>
              </a:rPr>
              <a:t> </a:t>
            </a:r>
            <a:r>
              <a:rPr sz="1338" b="1" spc="10" baseline="-9259" dirty="0">
                <a:latin typeface="Liberation Sans"/>
                <a:cs typeface="Liberation Sans"/>
              </a:rPr>
              <a:t>17</a:t>
            </a:r>
            <a:endParaRPr sz="1338" baseline="-9259">
              <a:latin typeface="Liberation Sans"/>
              <a:cs typeface="Liberation San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97498" y="2496933"/>
            <a:ext cx="138733" cy="155721"/>
          </a:xfrm>
          <a:custGeom>
            <a:avLst/>
            <a:gdLst/>
            <a:ahLst/>
            <a:cxnLst/>
            <a:rect l="l" t="t" r="r" b="b"/>
            <a:pathLst>
              <a:path w="93344" h="104775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15511" y="247999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657124" y="2028131"/>
            <a:ext cx="1275022" cy="625714"/>
            <a:chOff x="1689485" y="1364606"/>
            <a:chExt cx="857885" cy="421005"/>
          </a:xfrm>
        </p:grpSpPr>
        <p:sp>
          <p:nvSpPr>
            <p:cNvPr id="73" name="object 73"/>
            <p:cNvSpPr/>
            <p:nvPr/>
          </p:nvSpPr>
          <p:spPr>
            <a:xfrm>
              <a:off x="1699010" y="1668277"/>
              <a:ext cx="99060" cy="107950"/>
            </a:xfrm>
            <a:custGeom>
              <a:avLst/>
              <a:gdLst/>
              <a:ahLst/>
              <a:cxnLst/>
              <a:rect l="l" t="t" r="r" b="b"/>
              <a:pathLst>
                <a:path w="99060" h="107950">
                  <a:moveTo>
                    <a:pt x="98618" y="107773"/>
                  </a:moveTo>
                  <a:lnTo>
                    <a:pt x="40360" y="99763"/>
                  </a:lnTo>
                  <a:lnTo>
                    <a:pt x="8783" y="79431"/>
                  </a:lnTo>
                  <a:lnTo>
                    <a:pt x="0" y="52327"/>
                  </a:lnTo>
                  <a:lnTo>
                    <a:pt x="10121" y="24000"/>
                  </a:lnTo>
                  <a:lnTo>
                    <a:pt x="35260" y="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4474" y="1648029"/>
              <a:ext cx="73660" cy="45085"/>
            </a:xfrm>
            <a:custGeom>
              <a:avLst/>
              <a:gdLst/>
              <a:ahLst/>
              <a:cxnLst/>
              <a:rect l="l" t="t" r="r" b="b"/>
              <a:pathLst>
                <a:path w="73660" h="45085">
                  <a:moveTo>
                    <a:pt x="0" y="0"/>
                  </a:moveTo>
                  <a:lnTo>
                    <a:pt x="11757" y="45068"/>
                  </a:lnTo>
                  <a:lnTo>
                    <a:pt x="73155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452109" y="1366511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808580" y="201402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26600" y="1463061"/>
            <a:ext cx="2467936" cy="2903010"/>
          </a:xfrm>
          <a:custGeom>
            <a:avLst/>
            <a:gdLst/>
            <a:ahLst/>
            <a:cxnLst/>
            <a:rect l="l" t="t" r="r" b="b"/>
            <a:pathLst>
              <a:path w="1660525" h="1953260">
                <a:moveTo>
                  <a:pt x="1591131" y="105160"/>
                </a:moveTo>
                <a:lnTo>
                  <a:pt x="1521894" y="105160"/>
                </a:lnTo>
                <a:lnTo>
                  <a:pt x="1521894" y="0"/>
                </a:lnTo>
                <a:lnTo>
                  <a:pt x="1660367" y="0"/>
                </a:lnTo>
                <a:lnTo>
                  <a:pt x="1660367" y="105160"/>
                </a:lnTo>
                <a:lnTo>
                  <a:pt x="1591131" y="105160"/>
                </a:lnTo>
                <a:close/>
              </a:path>
              <a:path w="1660525" h="1953260">
                <a:moveTo>
                  <a:pt x="46375" y="1952989"/>
                </a:moveTo>
                <a:lnTo>
                  <a:pt x="0" y="1952989"/>
                </a:lnTo>
                <a:lnTo>
                  <a:pt x="0" y="1848481"/>
                </a:lnTo>
                <a:lnTo>
                  <a:pt x="92750" y="1848481"/>
                </a:lnTo>
                <a:lnTo>
                  <a:pt x="92750" y="1952989"/>
                </a:lnTo>
                <a:lnTo>
                  <a:pt x="46375" y="1952989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44613" y="419341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5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023583" y="1579778"/>
            <a:ext cx="3190858" cy="3210677"/>
            <a:chOff x="590374" y="1062937"/>
            <a:chExt cx="2146935" cy="2160270"/>
          </a:xfrm>
        </p:grpSpPr>
        <p:sp>
          <p:nvSpPr>
            <p:cNvPr id="80" name="object 80"/>
            <p:cNvSpPr/>
            <p:nvPr/>
          </p:nvSpPr>
          <p:spPr>
            <a:xfrm>
              <a:off x="2417491" y="1616024"/>
              <a:ext cx="173091" cy="1730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20619" y="1072462"/>
              <a:ext cx="1081405" cy="111125"/>
            </a:xfrm>
            <a:custGeom>
              <a:avLst/>
              <a:gdLst/>
              <a:ahLst/>
              <a:cxnLst/>
              <a:rect l="l" t="t" r="r" b="b"/>
              <a:pathLst>
                <a:path w="1081405" h="111125">
                  <a:moveTo>
                    <a:pt x="0" y="110507"/>
                  </a:moveTo>
                  <a:lnTo>
                    <a:pt x="35737" y="66159"/>
                  </a:lnTo>
                  <a:lnTo>
                    <a:pt x="94177" y="42932"/>
                  </a:lnTo>
                  <a:lnTo>
                    <a:pt x="131947" y="33208"/>
                  </a:lnTo>
                  <a:lnTo>
                    <a:pt x="174603" y="24737"/>
                  </a:lnTo>
                  <a:lnTo>
                    <a:pt x="221533" y="17516"/>
                  </a:lnTo>
                  <a:lnTo>
                    <a:pt x="272126" y="11540"/>
                  </a:lnTo>
                  <a:lnTo>
                    <a:pt x="325771" y="6804"/>
                  </a:lnTo>
                  <a:lnTo>
                    <a:pt x="381856" y="3305"/>
                  </a:lnTo>
                  <a:lnTo>
                    <a:pt x="439771" y="1038"/>
                  </a:lnTo>
                  <a:lnTo>
                    <a:pt x="498903" y="0"/>
                  </a:lnTo>
                  <a:lnTo>
                    <a:pt x="558643" y="185"/>
                  </a:lnTo>
                  <a:lnTo>
                    <a:pt x="618377" y="1589"/>
                  </a:lnTo>
                  <a:lnTo>
                    <a:pt x="677496" y="4209"/>
                  </a:lnTo>
                  <a:lnTo>
                    <a:pt x="735388" y="8039"/>
                  </a:lnTo>
                  <a:lnTo>
                    <a:pt x="791442" y="13077"/>
                  </a:lnTo>
                  <a:lnTo>
                    <a:pt x="845046" y="19317"/>
                  </a:lnTo>
                  <a:lnTo>
                    <a:pt x="895589" y="26754"/>
                  </a:lnTo>
                  <a:lnTo>
                    <a:pt x="942461" y="35386"/>
                  </a:lnTo>
                  <a:lnTo>
                    <a:pt x="985049" y="45208"/>
                  </a:lnTo>
                  <a:lnTo>
                    <a:pt x="1022743" y="56215"/>
                  </a:lnTo>
                  <a:lnTo>
                    <a:pt x="1054931" y="68403"/>
                  </a:lnTo>
                  <a:lnTo>
                    <a:pt x="1081002" y="81767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76148" y="1132675"/>
              <a:ext cx="60960" cy="68580"/>
            </a:xfrm>
            <a:custGeom>
              <a:avLst/>
              <a:gdLst/>
              <a:ahLst/>
              <a:cxnLst/>
              <a:rect l="l" t="t" r="r" b="b"/>
              <a:pathLst>
                <a:path w="60960" h="68580">
                  <a:moveTo>
                    <a:pt x="36577" y="0"/>
                  </a:moveTo>
                  <a:lnTo>
                    <a:pt x="0" y="28086"/>
                  </a:lnTo>
                  <a:lnTo>
                    <a:pt x="60745" y="68583"/>
                  </a:lnTo>
                  <a:lnTo>
                    <a:pt x="36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928813" y="0"/>
                  </a:moveTo>
                  <a:lnTo>
                    <a:pt x="71195" y="0"/>
                  </a:ln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71195" y="0"/>
                  </a:move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lnTo>
                    <a:pt x="71195" y="0"/>
                  </a:lnTo>
                  <a:close/>
                </a:path>
                <a:path w="1000125" h="426719">
                  <a:moveTo>
                    <a:pt x="0" y="0"/>
                  </a:moveTo>
                  <a:lnTo>
                    <a:pt x="0" y="0"/>
                  </a:lnTo>
                </a:path>
                <a:path w="1000125" h="426719">
                  <a:moveTo>
                    <a:pt x="1000008" y="426522"/>
                  </a:moveTo>
                  <a:lnTo>
                    <a:pt x="1000008" y="426522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4124" y="2830274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5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794988" y="2435343"/>
            <a:ext cx="134014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W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121483" y="418952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062696" y="4142108"/>
            <a:ext cx="4715032" cy="652138"/>
            <a:chOff x="616691" y="2786974"/>
            <a:chExt cx="3172460" cy="438784"/>
          </a:xfrm>
        </p:grpSpPr>
        <p:sp>
          <p:nvSpPr>
            <p:cNvPr id="89" name="object 89"/>
            <p:cNvSpPr/>
            <p:nvPr/>
          </p:nvSpPr>
          <p:spPr>
            <a:xfrm>
              <a:off x="616691" y="2892325"/>
              <a:ext cx="1011112" cy="3011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928159" y="0"/>
                  </a:moveTo>
                  <a:lnTo>
                    <a:pt x="71195" y="0"/>
                  </a:ln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71195" y="0"/>
                  </a:move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lnTo>
                    <a:pt x="71195" y="0"/>
                  </a:lnTo>
                  <a:close/>
                </a:path>
                <a:path w="1000125" h="429260">
                  <a:moveTo>
                    <a:pt x="0" y="0"/>
                  </a:moveTo>
                  <a:lnTo>
                    <a:pt x="0" y="0"/>
                  </a:lnTo>
                </a:path>
                <a:path w="1000125" h="429260">
                  <a:moveTo>
                    <a:pt x="1000008" y="429135"/>
                  </a:moveTo>
                  <a:lnTo>
                    <a:pt x="1000008" y="429135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8135" y="2828314"/>
              <a:ext cx="93345" cy="105410"/>
            </a:xfrm>
            <a:custGeom>
              <a:avLst/>
              <a:gdLst/>
              <a:ahLst/>
              <a:cxnLst/>
              <a:rect l="l" t="t" r="r" b="b"/>
              <a:pathLst>
                <a:path w="93344" h="105410">
                  <a:moveTo>
                    <a:pt x="46375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5160"/>
                  </a:lnTo>
                  <a:lnTo>
                    <a:pt x="46375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381335" y="418758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6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299249" y="904947"/>
            <a:ext cx="2066838" cy="3954361"/>
            <a:chOff x="2794372" y="608884"/>
            <a:chExt cx="1390650" cy="2660650"/>
          </a:xfrm>
        </p:grpSpPr>
        <p:sp>
          <p:nvSpPr>
            <p:cNvPr id="95" name="object 95"/>
            <p:cNvSpPr/>
            <p:nvPr/>
          </p:nvSpPr>
          <p:spPr>
            <a:xfrm>
              <a:off x="3256166" y="610789"/>
              <a:ext cx="87630" cy="104775"/>
            </a:xfrm>
            <a:custGeom>
              <a:avLst/>
              <a:gdLst/>
              <a:ahLst/>
              <a:cxnLst/>
              <a:rect l="l" t="t" r="r" b="b"/>
              <a:pathLst>
                <a:path w="87629" h="104775">
                  <a:moveTo>
                    <a:pt x="43762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87525" y="0"/>
                  </a:lnTo>
                  <a:lnTo>
                    <a:pt x="87525" y="104507"/>
                  </a:lnTo>
                  <a:lnTo>
                    <a:pt x="43762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996865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27500" y="66239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70">
                  <a:moveTo>
                    <a:pt x="28086" y="0"/>
                  </a:moveTo>
                  <a:lnTo>
                    <a:pt x="17084" y="1969"/>
                  </a:lnTo>
                  <a:lnTo>
                    <a:pt x="8164" y="7429"/>
                  </a:lnTo>
                  <a:lnTo>
                    <a:pt x="2184" y="15706"/>
                  </a:lnTo>
                  <a:lnTo>
                    <a:pt x="0" y="26126"/>
                  </a:lnTo>
                  <a:lnTo>
                    <a:pt x="2184" y="36169"/>
                  </a:lnTo>
                  <a:lnTo>
                    <a:pt x="8164" y="44252"/>
                  </a:lnTo>
                  <a:lnTo>
                    <a:pt x="17084" y="49641"/>
                  </a:lnTo>
                  <a:lnTo>
                    <a:pt x="28086" y="51600"/>
                  </a:lnTo>
                  <a:lnTo>
                    <a:pt x="39465" y="49641"/>
                  </a:lnTo>
                  <a:lnTo>
                    <a:pt x="48579" y="44252"/>
                  </a:lnTo>
                  <a:lnTo>
                    <a:pt x="54631" y="36169"/>
                  </a:lnTo>
                  <a:lnTo>
                    <a:pt x="56826" y="26126"/>
                  </a:lnTo>
                  <a:lnTo>
                    <a:pt x="54631" y="15706"/>
                  </a:lnTo>
                  <a:lnTo>
                    <a:pt x="48579" y="7429"/>
                  </a:lnTo>
                  <a:lnTo>
                    <a:pt x="39465" y="196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746046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87080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86736" y="661737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1149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43562" y="687211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583406" y="678066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68972" y="68786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17960" y="678719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802872" y="687864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42716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28282" y="68786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8125" y="678719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53691" y="68786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02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099413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46893" y="686557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-4713" y="326"/>
                  </a:moveTo>
                  <a:lnTo>
                    <a:pt x="1712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57997" y="67741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97518" y="810660"/>
              <a:ext cx="56515" cy="51435"/>
            </a:xfrm>
            <a:custGeom>
              <a:avLst/>
              <a:gdLst/>
              <a:ahLst/>
              <a:cxnLst/>
              <a:rect l="l" t="t" r="r" b="b"/>
              <a:pathLst>
                <a:path w="56514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363" y="48988"/>
                  </a:lnTo>
                  <a:lnTo>
                    <a:pt x="48253" y="43599"/>
                  </a:lnTo>
                  <a:lnTo>
                    <a:pt x="54080" y="35516"/>
                  </a:lnTo>
                  <a:lnTo>
                    <a:pt x="56172" y="25473"/>
                  </a:lnTo>
                  <a:lnTo>
                    <a:pt x="54080" y="15431"/>
                  </a:lnTo>
                  <a:lnTo>
                    <a:pt x="48253" y="7348"/>
                  </a:lnTo>
                  <a:lnTo>
                    <a:pt x="39363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28153" y="81066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893"/>
                  </a:lnTo>
                  <a:lnTo>
                    <a:pt x="8164" y="44170"/>
                  </a:lnTo>
                  <a:lnTo>
                    <a:pt x="17084" y="49630"/>
                  </a:lnTo>
                  <a:lnTo>
                    <a:pt x="28086" y="51600"/>
                  </a:lnTo>
                  <a:lnTo>
                    <a:pt x="39465" y="49630"/>
                  </a:lnTo>
                  <a:lnTo>
                    <a:pt x="48579" y="44170"/>
                  </a:lnTo>
                  <a:lnTo>
                    <a:pt x="54631" y="35893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794372" y="2830927"/>
              <a:ext cx="1001968" cy="4382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46699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87145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86736" y="809354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739" y="0"/>
                  </a:moveTo>
                  <a:lnTo>
                    <a:pt x="17360" y="2061"/>
                  </a:lnTo>
                  <a:lnTo>
                    <a:pt x="8246" y="7674"/>
                  </a:lnTo>
                  <a:lnTo>
                    <a:pt x="2194" y="15982"/>
                  </a:lnTo>
                  <a:lnTo>
                    <a:pt x="0" y="26126"/>
                  </a:lnTo>
                  <a:lnTo>
                    <a:pt x="2194" y="36169"/>
                  </a:lnTo>
                  <a:lnTo>
                    <a:pt x="8246" y="44252"/>
                  </a:lnTo>
                  <a:lnTo>
                    <a:pt x="17360" y="49641"/>
                  </a:lnTo>
                  <a:lnTo>
                    <a:pt x="28739" y="51600"/>
                  </a:lnTo>
                  <a:lnTo>
                    <a:pt x="39741" y="49641"/>
                  </a:lnTo>
                  <a:lnTo>
                    <a:pt x="48661" y="44252"/>
                  </a:lnTo>
                  <a:lnTo>
                    <a:pt x="54642" y="36169"/>
                  </a:lnTo>
                  <a:lnTo>
                    <a:pt x="56826" y="26126"/>
                  </a:lnTo>
                  <a:lnTo>
                    <a:pt x="54642" y="15982"/>
                  </a:lnTo>
                  <a:lnTo>
                    <a:pt x="48661" y="7674"/>
                  </a:lnTo>
                  <a:lnTo>
                    <a:pt x="39741" y="2061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1214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544216" y="835481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584059" y="82633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68972" y="83613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17960" y="826990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803526" y="83613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843369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28282" y="83613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80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968778" y="826337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53691" y="836134"/>
              <a:ext cx="48260" cy="0"/>
            </a:xfrm>
            <a:custGeom>
              <a:avLst/>
              <a:gdLst/>
              <a:ahLst/>
              <a:cxnLst/>
              <a:rect l="l" t="t" r="r" b="b"/>
              <a:pathLst>
                <a:path w="48260">
                  <a:moveTo>
                    <a:pt x="0" y="0"/>
                  </a:moveTo>
                  <a:lnTo>
                    <a:pt x="47681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100066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46893" y="834828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>
                  <a:moveTo>
                    <a:pt x="0" y="0"/>
                  </a:moveTo>
                  <a:lnTo>
                    <a:pt x="1306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58650" y="82568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045853" y="727707"/>
              <a:ext cx="73660" cy="90170"/>
            </a:xfrm>
            <a:custGeom>
              <a:avLst/>
              <a:gdLst/>
              <a:ahLst/>
              <a:cxnLst/>
              <a:rect l="l" t="t" r="r" b="b"/>
              <a:pathLst>
                <a:path w="73660" h="90169">
                  <a:moveTo>
                    <a:pt x="0" y="90137"/>
                  </a:moveTo>
                  <a:lnTo>
                    <a:pt x="73155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110517" y="706806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40">
                  <a:moveTo>
                    <a:pt x="25473" y="0"/>
                  </a:moveTo>
                  <a:lnTo>
                    <a:pt x="0" y="15676"/>
                  </a:lnTo>
                  <a:lnTo>
                    <a:pt x="15022" y="27433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2044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8053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9503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5512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61134" y="727054"/>
              <a:ext cx="76200" cy="90805"/>
            </a:xfrm>
            <a:custGeom>
              <a:avLst/>
              <a:gdLst/>
              <a:ahLst/>
              <a:cxnLst/>
              <a:rect l="l" t="t" r="r" b="b"/>
              <a:pathLst>
                <a:path w="76200" h="90805">
                  <a:moveTo>
                    <a:pt x="0" y="90791"/>
                  </a:moveTo>
                  <a:lnTo>
                    <a:pt x="7576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29064" y="706153"/>
              <a:ext cx="26034" cy="28575"/>
            </a:xfrm>
            <a:custGeom>
              <a:avLst/>
              <a:gdLst/>
              <a:ahLst/>
              <a:cxnLst/>
              <a:rect l="l" t="t" r="r" b="b"/>
              <a:pathLst>
                <a:path w="26035" h="28575">
                  <a:moveTo>
                    <a:pt x="25473" y="0"/>
                  </a:moveTo>
                  <a:lnTo>
                    <a:pt x="0" y="15676"/>
                  </a:lnTo>
                  <a:lnTo>
                    <a:pt x="14369" y="28086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35724" y="727707"/>
              <a:ext cx="67945" cy="89535"/>
            </a:xfrm>
            <a:custGeom>
              <a:avLst/>
              <a:gdLst/>
              <a:ahLst/>
              <a:cxnLst/>
              <a:rect l="l" t="t" r="r" b="b"/>
              <a:pathLst>
                <a:path w="67945" h="89534">
                  <a:moveTo>
                    <a:pt x="0" y="89484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59581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6037" y="723135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15676"/>
                  </a:moveTo>
                  <a:lnTo>
                    <a:pt x="1828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67141" y="705499"/>
              <a:ext cx="28575" cy="26034"/>
            </a:xfrm>
            <a:custGeom>
              <a:avLst/>
              <a:gdLst/>
              <a:ahLst/>
              <a:cxnLst/>
              <a:rect l="l" t="t" r="r" b="b"/>
              <a:pathLst>
                <a:path w="28575" h="26034">
                  <a:moveTo>
                    <a:pt x="28086" y="0"/>
                  </a:moveTo>
                  <a:lnTo>
                    <a:pt x="0" y="11103"/>
                  </a:lnTo>
                  <a:lnTo>
                    <a:pt x="12410" y="25473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19790" y="706153"/>
              <a:ext cx="193040" cy="99695"/>
            </a:xfrm>
            <a:custGeom>
              <a:avLst/>
              <a:gdLst/>
              <a:ahLst/>
              <a:cxnLst/>
              <a:rect l="l" t="t" r="r" b="b"/>
              <a:pathLst>
                <a:path w="193039" h="99695">
                  <a:moveTo>
                    <a:pt x="0" y="0"/>
                  </a:moveTo>
                  <a:lnTo>
                    <a:pt x="192686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107251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794381" y="706153"/>
              <a:ext cx="187960" cy="99695"/>
            </a:xfrm>
            <a:custGeom>
              <a:avLst/>
              <a:gdLst/>
              <a:ahLst/>
              <a:cxnLst/>
              <a:rect l="l" t="t" r="r" b="b"/>
              <a:pathLst>
                <a:path w="187960" h="99695">
                  <a:moveTo>
                    <a:pt x="0" y="0"/>
                  </a:moveTo>
                  <a:lnTo>
                    <a:pt x="187460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75963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660481" y="706153"/>
              <a:ext cx="195580" cy="99695"/>
            </a:xfrm>
            <a:custGeom>
              <a:avLst/>
              <a:gdLst/>
              <a:ahLst/>
              <a:cxnLst/>
              <a:rect l="l" t="t" r="r" b="b"/>
              <a:pathLst>
                <a:path w="195579" h="99695">
                  <a:moveTo>
                    <a:pt x="0" y="0"/>
                  </a:moveTo>
                  <a:lnTo>
                    <a:pt x="195298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5055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35071" y="705499"/>
              <a:ext cx="196215" cy="100330"/>
            </a:xfrm>
            <a:custGeom>
              <a:avLst/>
              <a:gdLst/>
              <a:ahLst/>
              <a:cxnLst/>
              <a:rect l="l" t="t" r="r" b="b"/>
              <a:pathLst>
                <a:path w="196214" h="100329">
                  <a:moveTo>
                    <a:pt x="0" y="0"/>
                  </a:moveTo>
                  <a:lnTo>
                    <a:pt x="195952" y="99935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25798" y="796944"/>
              <a:ext cx="29845" cy="20955"/>
            </a:xfrm>
            <a:custGeom>
              <a:avLst/>
              <a:gdLst/>
              <a:ahLst/>
              <a:cxnLst/>
              <a:rect l="l" t="t" r="r" b="b"/>
              <a:pathLst>
                <a:path w="29845" h="20955">
                  <a:moveTo>
                    <a:pt x="8491" y="0"/>
                  </a:moveTo>
                  <a:lnTo>
                    <a:pt x="0" y="16329"/>
                  </a:lnTo>
                  <a:lnTo>
                    <a:pt x="29392" y="20901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49505" y="724441"/>
              <a:ext cx="147955" cy="80645"/>
            </a:xfrm>
            <a:custGeom>
              <a:avLst/>
              <a:gdLst/>
              <a:ahLst/>
              <a:cxnLst/>
              <a:rect l="l" t="t" r="r" b="b"/>
              <a:pathLst>
                <a:path w="147954" h="80645">
                  <a:moveTo>
                    <a:pt x="0" y="0"/>
                  </a:moveTo>
                  <a:lnTo>
                    <a:pt x="147617" y="8034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9124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329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5961966" y="855897"/>
            <a:ext cx="1421305" cy="428201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362395">
              <a:lnSpc>
                <a:spcPts val="416"/>
              </a:lnSpc>
              <a:spcBef>
                <a:spcPts val="156"/>
              </a:spcBef>
            </a:pP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5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22" dirty="0">
                <a:latin typeface="OpenSymbol"/>
                <a:cs typeface="OpenSymbol"/>
              </a:rPr>
              <a:t>−</a:t>
            </a:r>
            <a:r>
              <a:rPr sz="446" spc="22" dirty="0">
                <a:latin typeface="Liberation Serif"/>
                <a:cs typeface="Liberation Serif"/>
              </a:rPr>
              <a:t>4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7" dirty="0">
                <a:latin typeface="OpenSymbol"/>
                <a:cs typeface="OpenSymbol"/>
              </a:rPr>
              <a:t>−</a:t>
            </a:r>
            <a:r>
              <a:rPr sz="446" spc="7" dirty="0">
                <a:latin typeface="Liberation Serif"/>
                <a:cs typeface="Liberation Serif"/>
              </a:rPr>
              <a:t>3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2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-7" dirty="0">
                <a:latin typeface="OpenSymbol"/>
                <a:cs typeface="OpenSymbol"/>
              </a:rPr>
              <a:t>−</a:t>
            </a:r>
            <a:r>
              <a:rPr sz="446" spc="-7" dirty="0">
                <a:latin typeface="Liberation Serif"/>
                <a:cs typeface="Liberation Serif"/>
              </a:rPr>
              <a:t>1</a:t>
            </a:r>
            <a:r>
              <a:rPr sz="446" spc="82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  <a:p>
            <a:pPr marL="56624">
              <a:lnSpc>
                <a:spcPts val="951"/>
              </a:lnSpc>
            </a:pPr>
            <a:r>
              <a:rPr sz="892" b="1" spc="7" dirty="0">
                <a:latin typeface="Liberation Sans"/>
                <a:cs typeface="Liberation Sans"/>
              </a:rPr>
              <a:t>9</a:t>
            </a:r>
            <a:r>
              <a:rPr sz="892" b="1" spc="15" dirty="0">
                <a:latin typeface="Liberation Sans"/>
                <a:cs typeface="Liberation Sans"/>
              </a:rPr>
              <a:t> </a:t>
            </a:r>
            <a:r>
              <a:rPr sz="780" i="1" spc="33" baseline="-15873" dirty="0">
                <a:latin typeface="Liberation Serif"/>
                <a:cs typeface="Liberation Serif"/>
              </a:rPr>
              <a:t>X</a:t>
            </a:r>
            <a:endParaRPr sz="780" baseline="-15873">
              <a:latin typeface="Liberation Serif"/>
              <a:cs typeface="Liberation Serif"/>
            </a:endParaRPr>
          </a:p>
          <a:p>
            <a:pPr>
              <a:spcBef>
                <a:spcPts val="45"/>
              </a:spcBef>
            </a:pPr>
            <a:endParaRPr sz="966">
              <a:latin typeface="Liberation Serif"/>
              <a:cs typeface="Liberation Serif"/>
            </a:endParaRPr>
          </a:p>
          <a:p>
            <a:pPr marL="224609"/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5915406" y="2139405"/>
            <a:ext cx="1489256" cy="660633"/>
            <a:chOff x="3208947" y="1439476"/>
            <a:chExt cx="1002030" cy="444500"/>
          </a:xfrm>
        </p:grpSpPr>
        <p:sp>
          <p:nvSpPr>
            <p:cNvPr id="157" name="object 157"/>
            <p:cNvSpPr/>
            <p:nvPr/>
          </p:nvSpPr>
          <p:spPr>
            <a:xfrm>
              <a:off x="3213710" y="1444239"/>
              <a:ext cx="992505" cy="434975"/>
            </a:xfrm>
            <a:custGeom>
              <a:avLst/>
              <a:gdLst/>
              <a:ahLst/>
              <a:cxnLst/>
              <a:rect l="l" t="t" r="r" b="b"/>
              <a:pathLst>
                <a:path w="992504" h="434975">
                  <a:moveTo>
                    <a:pt x="72502" y="0"/>
                  </a:moveTo>
                  <a:lnTo>
                    <a:pt x="46018" y="6276"/>
                  </a:lnTo>
                  <a:lnTo>
                    <a:pt x="22779" y="22779"/>
                  </a:lnTo>
                  <a:lnTo>
                    <a:pt x="6276" y="46018"/>
                  </a:lnTo>
                  <a:lnTo>
                    <a:pt x="0" y="72502"/>
                  </a:lnTo>
                  <a:lnTo>
                    <a:pt x="0" y="361858"/>
                  </a:lnTo>
                  <a:lnTo>
                    <a:pt x="6276" y="388617"/>
                  </a:lnTo>
                  <a:lnTo>
                    <a:pt x="22779" y="411826"/>
                  </a:lnTo>
                  <a:lnTo>
                    <a:pt x="46018" y="428175"/>
                  </a:lnTo>
                  <a:lnTo>
                    <a:pt x="72502" y="434360"/>
                  </a:lnTo>
                  <a:lnTo>
                    <a:pt x="920321" y="434360"/>
                  </a:lnTo>
                  <a:lnTo>
                    <a:pt x="946703" y="428175"/>
                  </a:lnTo>
                  <a:lnTo>
                    <a:pt x="969718" y="411826"/>
                  </a:lnTo>
                  <a:lnTo>
                    <a:pt x="985996" y="388617"/>
                  </a:lnTo>
                  <a:lnTo>
                    <a:pt x="992170" y="361858"/>
                  </a:lnTo>
                  <a:lnTo>
                    <a:pt x="992170" y="72502"/>
                  </a:lnTo>
                  <a:lnTo>
                    <a:pt x="985996" y="46018"/>
                  </a:lnTo>
                  <a:lnTo>
                    <a:pt x="969718" y="22779"/>
                  </a:lnTo>
                  <a:lnTo>
                    <a:pt x="946703" y="6276"/>
                  </a:lnTo>
                  <a:lnTo>
                    <a:pt x="920321" y="0"/>
                  </a:lnTo>
                  <a:lnTo>
                    <a:pt x="72502" y="0"/>
                  </a:lnTo>
                  <a:close/>
                </a:path>
                <a:path w="992504" h="434975">
                  <a:moveTo>
                    <a:pt x="0" y="0"/>
                  </a:moveTo>
                  <a:lnTo>
                    <a:pt x="0" y="0"/>
                  </a:lnTo>
                </a:path>
                <a:path w="992504" h="434975">
                  <a:moveTo>
                    <a:pt x="992170" y="434360"/>
                  </a:moveTo>
                  <a:lnTo>
                    <a:pt x="992170" y="434360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256819" y="1480163"/>
              <a:ext cx="131445" cy="104775"/>
            </a:xfrm>
            <a:custGeom>
              <a:avLst/>
              <a:gdLst/>
              <a:ahLst/>
              <a:cxnLst/>
              <a:rect l="l" t="t" r="r" b="b"/>
              <a:pathLst>
                <a:path w="131445" h="104775">
                  <a:moveTo>
                    <a:pt x="65970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1287" y="0"/>
                  </a:lnTo>
                  <a:lnTo>
                    <a:pt x="131287" y="104507"/>
                  </a:lnTo>
                  <a:lnTo>
                    <a:pt x="65970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6003599" y="2182943"/>
            <a:ext cx="16138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-4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913748" y="2197045"/>
            <a:ext cx="1513793" cy="628544"/>
            <a:chOff x="3207831" y="1478258"/>
            <a:chExt cx="1018540" cy="422909"/>
          </a:xfrm>
        </p:grpSpPr>
        <p:sp>
          <p:nvSpPr>
            <p:cNvPr id="161" name="object 161"/>
            <p:cNvSpPr/>
            <p:nvPr/>
          </p:nvSpPr>
          <p:spPr>
            <a:xfrm>
              <a:off x="3207831" y="1556585"/>
              <a:ext cx="1018297" cy="344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27169" y="1480163"/>
              <a:ext cx="130175" cy="105410"/>
            </a:xfrm>
            <a:custGeom>
              <a:avLst/>
              <a:gdLst/>
              <a:ahLst/>
              <a:cxnLst/>
              <a:rect l="l" t="t" r="r" b="b"/>
              <a:pathLst>
                <a:path w="130175" h="105409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29981" y="0"/>
                  </a:lnTo>
                  <a:lnTo>
                    <a:pt x="129981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6549173" y="2183914"/>
            <a:ext cx="168932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1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5911523" y="3407234"/>
            <a:ext cx="1500581" cy="565313"/>
            <a:chOff x="3206334" y="2292521"/>
            <a:chExt cx="1009650" cy="380365"/>
          </a:xfrm>
        </p:grpSpPr>
        <p:sp>
          <p:nvSpPr>
            <p:cNvPr id="165" name="object 165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938610" y="0"/>
                  </a:moveTo>
                  <a:lnTo>
                    <a:pt x="62051" y="0"/>
                  </a:ln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62051" y="0"/>
                  </a:move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lnTo>
                    <a:pt x="62051" y="0"/>
                  </a:lnTo>
                  <a:close/>
                </a:path>
                <a:path w="1000125" h="370839">
                  <a:moveTo>
                    <a:pt x="0" y="0"/>
                  </a:moveTo>
                  <a:lnTo>
                    <a:pt x="0" y="0"/>
                  </a:lnTo>
                </a:path>
                <a:path w="1000125" h="370839">
                  <a:moveTo>
                    <a:pt x="1000008" y="370349"/>
                  </a:moveTo>
                  <a:lnTo>
                    <a:pt x="1000008" y="37034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265963" y="2343006"/>
              <a:ext cx="130810" cy="105410"/>
            </a:xfrm>
            <a:custGeom>
              <a:avLst/>
              <a:gdLst/>
              <a:ahLst/>
              <a:cxnLst/>
              <a:rect l="l" t="t" r="r" b="b"/>
              <a:pathLst>
                <a:path w="130810" h="105410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6013306" y="3466303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914436" y="2834479"/>
            <a:ext cx="1544936" cy="1167433"/>
            <a:chOff x="3208294" y="1907149"/>
            <a:chExt cx="1039494" cy="785495"/>
          </a:xfrm>
        </p:grpSpPr>
        <p:sp>
          <p:nvSpPr>
            <p:cNvPr id="170" name="object 170"/>
            <p:cNvSpPr/>
            <p:nvPr/>
          </p:nvSpPr>
          <p:spPr>
            <a:xfrm>
              <a:off x="3310379" y="2280954"/>
              <a:ext cx="937304" cy="411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941223" y="0"/>
                  </a:moveTo>
                  <a:lnTo>
                    <a:pt x="58132" y="0"/>
                  </a:ln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58132" y="0"/>
                  </a:move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lnTo>
                    <a:pt x="58132" y="0"/>
                  </a:lnTo>
                  <a:close/>
                </a:path>
                <a:path w="1000125" h="350519">
                  <a:moveTo>
                    <a:pt x="0" y="0"/>
                  </a:moveTo>
                  <a:lnTo>
                    <a:pt x="0" y="0"/>
                  </a:lnTo>
                </a:path>
                <a:path w="1000125" h="350519">
                  <a:moveTo>
                    <a:pt x="1000008" y="350101"/>
                  </a:moveTo>
                  <a:lnTo>
                    <a:pt x="1000008" y="350101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09073" y="1973963"/>
              <a:ext cx="929466" cy="27890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265964" y="1956327"/>
              <a:ext cx="130810" cy="104775"/>
            </a:xfrm>
            <a:custGeom>
              <a:avLst/>
              <a:gdLst/>
              <a:ahLst/>
              <a:cxnLst/>
              <a:rect l="l" t="t" r="r" b="b"/>
              <a:pathLst>
                <a:path w="130810" h="104775">
                  <a:moveTo>
                    <a:pt x="65317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4507"/>
                  </a:lnTo>
                  <a:lnTo>
                    <a:pt x="65317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6013306" y="2890635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13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7261721" y="1399531"/>
            <a:ext cx="51907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algn="ctr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</a:t>
            </a:r>
            <a:endParaRPr sz="372">
              <a:latin typeface="Liberation Serif"/>
              <a:cs typeface="Liberation Serif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461803" y="1400501"/>
            <a:ext cx="630433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3 </a:t>
            </a: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2 </a:t>
            </a:r>
            <a:r>
              <a:rPr sz="372" i="1" dirty="0">
                <a:latin typeface="Liberation Serif"/>
                <a:cs typeface="Liberation Serif"/>
              </a:rPr>
              <a:t>t</a:t>
            </a:r>
            <a:r>
              <a:rPr sz="372" i="1" spc="-59" dirty="0">
                <a:latin typeface="Liberation Serif"/>
                <a:cs typeface="Liberation Serif"/>
              </a:rPr>
              <a:t>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1</a:t>
            </a:r>
            <a:endParaRPr sz="372">
              <a:latin typeface="Liberation Serif"/>
              <a:cs typeface="Liberation Serif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6358025" y="1485389"/>
            <a:ext cx="964524" cy="578526"/>
            <a:chOff x="3506758" y="999428"/>
            <a:chExt cx="648970" cy="389255"/>
          </a:xfrm>
        </p:grpSpPr>
        <p:sp>
          <p:nvSpPr>
            <p:cNvPr id="179" name="object 179"/>
            <p:cNvSpPr/>
            <p:nvPr/>
          </p:nvSpPr>
          <p:spPr>
            <a:xfrm>
              <a:off x="3938079" y="999439"/>
              <a:ext cx="217804" cy="146050"/>
            </a:xfrm>
            <a:custGeom>
              <a:avLst/>
              <a:gdLst/>
              <a:ahLst/>
              <a:cxnLst/>
              <a:rect l="l" t="t" r="r" b="b"/>
              <a:pathLst>
                <a:path w="217804" h="146050">
                  <a:moveTo>
                    <a:pt x="41148" y="126707"/>
                  </a:moveTo>
                  <a:lnTo>
                    <a:pt x="39535" y="119443"/>
                  </a:lnTo>
                  <a:lnTo>
                    <a:pt x="35102" y="113652"/>
                  </a:lnTo>
                  <a:lnTo>
                    <a:pt x="28473" y="109804"/>
                  </a:lnTo>
                  <a:lnTo>
                    <a:pt x="20243" y="108419"/>
                  </a:lnTo>
                  <a:lnTo>
                    <a:pt x="12395" y="109804"/>
                  </a:lnTo>
                  <a:lnTo>
                    <a:pt x="5956" y="113652"/>
                  </a:lnTo>
                  <a:lnTo>
                    <a:pt x="1600" y="119443"/>
                  </a:lnTo>
                  <a:lnTo>
                    <a:pt x="0" y="126707"/>
                  </a:lnTo>
                  <a:lnTo>
                    <a:pt x="1600" y="133972"/>
                  </a:lnTo>
                  <a:lnTo>
                    <a:pt x="5956" y="139776"/>
                  </a:lnTo>
                  <a:lnTo>
                    <a:pt x="12395" y="143611"/>
                  </a:lnTo>
                  <a:lnTo>
                    <a:pt x="20243" y="144995"/>
                  </a:lnTo>
                  <a:lnTo>
                    <a:pt x="28473" y="143611"/>
                  </a:lnTo>
                  <a:lnTo>
                    <a:pt x="35102" y="139776"/>
                  </a:lnTo>
                  <a:lnTo>
                    <a:pt x="39535" y="133972"/>
                  </a:lnTo>
                  <a:lnTo>
                    <a:pt x="41148" y="126707"/>
                  </a:lnTo>
                  <a:close/>
                </a:path>
                <a:path w="217804" h="146050">
                  <a:moveTo>
                    <a:pt x="42456" y="18935"/>
                  </a:moveTo>
                  <a:lnTo>
                    <a:pt x="40944" y="11569"/>
                  </a:lnTo>
                  <a:lnTo>
                    <a:pt x="36741" y="5549"/>
                  </a:lnTo>
                  <a:lnTo>
                    <a:pt x="30327" y="1485"/>
                  </a:lnTo>
                  <a:lnTo>
                    <a:pt x="22199" y="0"/>
                  </a:lnTo>
                  <a:lnTo>
                    <a:pt x="14071" y="1485"/>
                  </a:lnTo>
                  <a:lnTo>
                    <a:pt x="7670" y="5549"/>
                  </a:lnTo>
                  <a:lnTo>
                    <a:pt x="3467" y="11569"/>
                  </a:lnTo>
                  <a:lnTo>
                    <a:pt x="1955" y="18935"/>
                  </a:lnTo>
                  <a:lnTo>
                    <a:pt x="3467" y="26200"/>
                  </a:lnTo>
                  <a:lnTo>
                    <a:pt x="7670" y="32004"/>
                  </a:lnTo>
                  <a:lnTo>
                    <a:pt x="14071" y="35839"/>
                  </a:lnTo>
                  <a:lnTo>
                    <a:pt x="22199" y="37223"/>
                  </a:lnTo>
                  <a:lnTo>
                    <a:pt x="30327" y="35839"/>
                  </a:lnTo>
                  <a:lnTo>
                    <a:pt x="36741" y="32004"/>
                  </a:lnTo>
                  <a:lnTo>
                    <a:pt x="40944" y="26200"/>
                  </a:lnTo>
                  <a:lnTo>
                    <a:pt x="42456" y="18935"/>
                  </a:lnTo>
                  <a:close/>
                </a:path>
                <a:path w="217804" h="146050">
                  <a:moveTo>
                    <a:pt x="215544" y="126707"/>
                  </a:moveTo>
                  <a:lnTo>
                    <a:pt x="213944" y="119443"/>
                  </a:lnTo>
                  <a:lnTo>
                    <a:pt x="209575" y="113652"/>
                  </a:lnTo>
                  <a:lnTo>
                    <a:pt x="203136" y="109804"/>
                  </a:lnTo>
                  <a:lnTo>
                    <a:pt x="195287" y="108419"/>
                  </a:lnTo>
                  <a:lnTo>
                    <a:pt x="187172" y="109804"/>
                  </a:lnTo>
                  <a:lnTo>
                    <a:pt x="180759" y="113652"/>
                  </a:lnTo>
                  <a:lnTo>
                    <a:pt x="176555" y="119443"/>
                  </a:lnTo>
                  <a:lnTo>
                    <a:pt x="175044" y="126707"/>
                  </a:lnTo>
                  <a:lnTo>
                    <a:pt x="176555" y="134073"/>
                  </a:lnTo>
                  <a:lnTo>
                    <a:pt x="180759" y="140106"/>
                  </a:lnTo>
                  <a:lnTo>
                    <a:pt x="187172" y="144157"/>
                  </a:lnTo>
                  <a:lnTo>
                    <a:pt x="195287" y="145656"/>
                  </a:lnTo>
                  <a:lnTo>
                    <a:pt x="203136" y="144157"/>
                  </a:lnTo>
                  <a:lnTo>
                    <a:pt x="209575" y="140106"/>
                  </a:lnTo>
                  <a:lnTo>
                    <a:pt x="213944" y="134073"/>
                  </a:lnTo>
                  <a:lnTo>
                    <a:pt x="215544" y="126707"/>
                  </a:lnTo>
                  <a:close/>
                </a:path>
                <a:path w="217804" h="146050">
                  <a:moveTo>
                    <a:pt x="217500" y="18935"/>
                  </a:moveTo>
                  <a:lnTo>
                    <a:pt x="215900" y="11569"/>
                  </a:lnTo>
                  <a:lnTo>
                    <a:pt x="211543" y="5549"/>
                  </a:lnTo>
                  <a:lnTo>
                    <a:pt x="205105" y="1485"/>
                  </a:lnTo>
                  <a:lnTo>
                    <a:pt x="197256" y="0"/>
                  </a:lnTo>
                  <a:lnTo>
                    <a:pt x="189128" y="1485"/>
                  </a:lnTo>
                  <a:lnTo>
                    <a:pt x="182714" y="5549"/>
                  </a:lnTo>
                  <a:lnTo>
                    <a:pt x="178511" y="11569"/>
                  </a:lnTo>
                  <a:lnTo>
                    <a:pt x="176999" y="18935"/>
                  </a:lnTo>
                  <a:lnTo>
                    <a:pt x="178511" y="26200"/>
                  </a:lnTo>
                  <a:lnTo>
                    <a:pt x="182714" y="32004"/>
                  </a:lnTo>
                  <a:lnTo>
                    <a:pt x="189128" y="35839"/>
                  </a:lnTo>
                  <a:lnTo>
                    <a:pt x="197256" y="37223"/>
                  </a:lnTo>
                  <a:lnTo>
                    <a:pt x="205105" y="35839"/>
                  </a:lnTo>
                  <a:lnTo>
                    <a:pt x="211543" y="32004"/>
                  </a:lnTo>
                  <a:lnTo>
                    <a:pt x="215900" y="26200"/>
                  </a:lnTo>
                  <a:lnTo>
                    <a:pt x="217500" y="18935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79229" y="1126143"/>
              <a:ext cx="107314" cy="0"/>
            </a:xfrm>
            <a:custGeom>
              <a:avLst/>
              <a:gdLst/>
              <a:ahLst/>
              <a:cxnLst/>
              <a:rect l="l" t="t" r="r" b="b"/>
              <a:pathLst>
                <a:path w="107314">
                  <a:moveTo>
                    <a:pt x="0" y="0"/>
                  </a:moveTo>
                  <a:lnTo>
                    <a:pt x="1071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8504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808751" y="1126143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548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0999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37619" y="1126143"/>
              <a:ext cx="103505" cy="1905"/>
            </a:xfrm>
            <a:custGeom>
              <a:avLst/>
              <a:gdLst/>
              <a:ahLst/>
              <a:cxnLst/>
              <a:rect l="l" t="t" r="r" b="b"/>
              <a:pathLst>
                <a:path w="103504" h="1905">
                  <a:moveTo>
                    <a:pt x="0" y="1306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39514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973351" y="1044497"/>
              <a:ext cx="124460" cy="68580"/>
            </a:xfrm>
            <a:custGeom>
              <a:avLst/>
              <a:gdLst/>
              <a:ahLst/>
              <a:cxnLst/>
              <a:rect l="l" t="t" r="r" b="b"/>
              <a:pathLst>
                <a:path w="124460" h="68580">
                  <a:moveTo>
                    <a:pt x="0" y="68583"/>
                  </a:moveTo>
                  <a:lnTo>
                    <a:pt x="124103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092228" y="1031433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28739" y="0"/>
                  </a:moveTo>
                  <a:lnTo>
                    <a:pt x="0" y="5225"/>
                  </a:lnTo>
                  <a:lnTo>
                    <a:pt x="8491" y="21554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67601" y="1000081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657"/>
                  </a:lnTo>
                  <a:lnTo>
                    <a:pt x="6041" y="31678"/>
                  </a:lnTo>
                  <a:lnTo>
                    <a:pt x="12675" y="35740"/>
                  </a:lnTo>
                  <a:lnTo>
                    <a:pt x="20901" y="37230"/>
                  </a:lnTo>
                  <a:lnTo>
                    <a:pt x="28749" y="35740"/>
                  </a:lnTo>
                  <a:lnTo>
                    <a:pt x="35189" y="31678"/>
                  </a:lnTo>
                  <a:lnTo>
                    <a:pt x="39547" y="25657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02219" y="1044497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68583"/>
                  </a:moveTo>
                  <a:lnTo>
                    <a:pt x="12018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17178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5878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31741" y="1045150"/>
              <a:ext cx="119380" cy="69850"/>
            </a:xfrm>
            <a:custGeom>
              <a:avLst/>
              <a:gdLst/>
              <a:ahLst/>
              <a:cxnLst/>
              <a:rect l="l" t="t" r="r" b="b"/>
              <a:pathLst>
                <a:path w="119379" h="69850">
                  <a:moveTo>
                    <a:pt x="0" y="69236"/>
                  </a:moveTo>
                  <a:lnTo>
                    <a:pt x="11887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45393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6531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596469" y="1108508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98"/>
                  </a:lnTo>
                  <a:lnTo>
                    <a:pt x="6041" y="5307"/>
                  </a:lnTo>
                  <a:lnTo>
                    <a:pt x="1612" y="11297"/>
                  </a:lnTo>
                  <a:lnTo>
                    <a:pt x="0" y="18942"/>
                  </a:lnTo>
                  <a:lnTo>
                    <a:pt x="1612" y="26208"/>
                  </a:lnTo>
                  <a:lnTo>
                    <a:pt x="6041" y="32005"/>
                  </a:lnTo>
                  <a:lnTo>
                    <a:pt x="12675" y="35842"/>
                  </a:lnTo>
                  <a:lnTo>
                    <a:pt x="20901" y="37230"/>
                  </a:lnTo>
                  <a:lnTo>
                    <a:pt x="28749" y="35842"/>
                  </a:lnTo>
                  <a:lnTo>
                    <a:pt x="35189" y="32005"/>
                  </a:lnTo>
                  <a:lnTo>
                    <a:pt x="39547" y="26208"/>
                  </a:lnTo>
                  <a:lnTo>
                    <a:pt x="41149" y="18942"/>
                  </a:lnTo>
                  <a:lnTo>
                    <a:pt x="39547" y="11297"/>
                  </a:lnTo>
                  <a:lnTo>
                    <a:pt x="35189" y="5307"/>
                  </a:lnTo>
                  <a:lnTo>
                    <a:pt x="28749" y="1398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10250" y="1127450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0" y="0"/>
                  </a:moveTo>
                  <a:lnTo>
                    <a:pt x="6009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69036" y="111830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97123" y="1000734"/>
              <a:ext cx="41275" cy="38100"/>
            </a:xfrm>
            <a:custGeom>
              <a:avLst/>
              <a:gdLst/>
              <a:ahLst/>
              <a:cxnLst/>
              <a:rect l="l" t="t" r="r" b="b"/>
              <a:pathLst>
                <a:path w="41275" h="38100">
                  <a:moveTo>
                    <a:pt x="20901" y="0"/>
                  </a:moveTo>
                  <a:lnTo>
                    <a:pt x="12675" y="1490"/>
                  </a:lnTo>
                  <a:lnTo>
                    <a:pt x="6041" y="5551"/>
                  </a:lnTo>
                  <a:lnTo>
                    <a:pt x="1612" y="11573"/>
                  </a:lnTo>
                  <a:lnTo>
                    <a:pt x="0" y="18942"/>
                  </a:lnTo>
                  <a:lnTo>
                    <a:pt x="1612" y="26310"/>
                  </a:lnTo>
                  <a:lnTo>
                    <a:pt x="6041" y="32332"/>
                  </a:lnTo>
                  <a:lnTo>
                    <a:pt x="12675" y="36394"/>
                  </a:lnTo>
                  <a:lnTo>
                    <a:pt x="20901" y="37884"/>
                  </a:lnTo>
                  <a:lnTo>
                    <a:pt x="29025" y="36394"/>
                  </a:lnTo>
                  <a:lnTo>
                    <a:pt x="35434" y="32332"/>
                  </a:lnTo>
                  <a:lnTo>
                    <a:pt x="39639" y="26310"/>
                  </a:lnTo>
                  <a:lnTo>
                    <a:pt x="41149" y="18942"/>
                  </a:lnTo>
                  <a:lnTo>
                    <a:pt x="39639" y="11573"/>
                  </a:lnTo>
                  <a:lnTo>
                    <a:pt x="35434" y="5551"/>
                  </a:lnTo>
                  <a:lnTo>
                    <a:pt x="29025" y="1490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80536" y="1018370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77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087003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808751" y="101837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69">
                  <a:moveTo>
                    <a:pt x="0" y="653"/>
                  </a:moveTo>
                  <a:lnTo>
                    <a:pt x="10450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11952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13516" y="1019676"/>
              <a:ext cx="57785" cy="1270"/>
            </a:xfrm>
            <a:custGeom>
              <a:avLst/>
              <a:gdLst/>
              <a:ahLst/>
              <a:cxnLst/>
              <a:rect l="l" t="t" r="r" b="b"/>
              <a:pathLst>
                <a:path w="57785" h="1269">
                  <a:moveTo>
                    <a:pt x="-3335" y="326"/>
                  </a:moveTo>
                  <a:lnTo>
                    <a:pt x="60815" y="326"/>
                  </a:lnTo>
                </a:path>
              </a:pathLst>
            </a:custGeom>
            <a:ln w="73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569689" y="1010532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0" y="0"/>
                  </a:moveTo>
                  <a:lnTo>
                    <a:pt x="0" y="18942"/>
                  </a:lnTo>
                  <a:lnTo>
                    <a:pt x="27433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38272" y="1019023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69">
                  <a:moveTo>
                    <a:pt x="0" y="653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40168" y="1009878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66948" y="1107854"/>
              <a:ext cx="41275" cy="36830"/>
            </a:xfrm>
            <a:custGeom>
              <a:avLst/>
              <a:gdLst/>
              <a:ahLst/>
              <a:cxnLst/>
              <a:rect l="l" t="t" r="r" b="b"/>
              <a:pathLst>
                <a:path w="41275" h="36830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555"/>
                  </a:lnTo>
                  <a:lnTo>
                    <a:pt x="6041" y="31352"/>
                  </a:lnTo>
                  <a:lnTo>
                    <a:pt x="12675" y="35189"/>
                  </a:lnTo>
                  <a:lnTo>
                    <a:pt x="20901" y="36577"/>
                  </a:lnTo>
                  <a:lnTo>
                    <a:pt x="28749" y="35189"/>
                  </a:lnTo>
                  <a:lnTo>
                    <a:pt x="35189" y="31352"/>
                  </a:lnTo>
                  <a:lnTo>
                    <a:pt x="39547" y="25555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65042" y="1199959"/>
              <a:ext cx="424815" cy="188595"/>
            </a:xfrm>
            <a:custGeom>
              <a:avLst/>
              <a:gdLst/>
              <a:ahLst/>
              <a:cxnLst/>
              <a:rect l="l" t="t" r="r" b="b"/>
              <a:pathLst>
                <a:path w="424814" h="188594">
                  <a:moveTo>
                    <a:pt x="74460" y="33959"/>
                  </a:moveTo>
                  <a:lnTo>
                    <a:pt x="71589" y="20764"/>
                  </a:lnTo>
                  <a:lnTo>
                    <a:pt x="63690" y="10210"/>
                  </a:lnTo>
                  <a:lnTo>
                    <a:pt x="51866" y="3187"/>
                  </a:lnTo>
                  <a:lnTo>
                    <a:pt x="37236" y="647"/>
                  </a:lnTo>
                  <a:lnTo>
                    <a:pt x="22606" y="3187"/>
                  </a:lnTo>
                  <a:lnTo>
                    <a:pt x="10782" y="10210"/>
                  </a:lnTo>
                  <a:lnTo>
                    <a:pt x="2882" y="20764"/>
                  </a:lnTo>
                  <a:lnTo>
                    <a:pt x="0" y="33959"/>
                  </a:lnTo>
                  <a:lnTo>
                    <a:pt x="2882" y="47256"/>
                  </a:lnTo>
                  <a:lnTo>
                    <a:pt x="10782" y="58051"/>
                  </a:lnTo>
                  <a:lnTo>
                    <a:pt x="22606" y="65290"/>
                  </a:lnTo>
                  <a:lnTo>
                    <a:pt x="37236" y="67932"/>
                  </a:lnTo>
                  <a:lnTo>
                    <a:pt x="51866" y="65290"/>
                  </a:lnTo>
                  <a:lnTo>
                    <a:pt x="63690" y="58051"/>
                  </a:lnTo>
                  <a:lnTo>
                    <a:pt x="71589" y="47256"/>
                  </a:lnTo>
                  <a:lnTo>
                    <a:pt x="74460" y="33959"/>
                  </a:lnTo>
                  <a:close/>
                </a:path>
                <a:path w="424814" h="188594">
                  <a:moveTo>
                    <a:pt x="424573" y="154152"/>
                  </a:moveTo>
                  <a:lnTo>
                    <a:pt x="421690" y="140957"/>
                  </a:lnTo>
                  <a:lnTo>
                    <a:pt x="413791" y="130390"/>
                  </a:lnTo>
                  <a:lnTo>
                    <a:pt x="401967" y="123380"/>
                  </a:lnTo>
                  <a:lnTo>
                    <a:pt x="387337" y="120840"/>
                  </a:lnTo>
                  <a:lnTo>
                    <a:pt x="372808" y="123380"/>
                  </a:lnTo>
                  <a:lnTo>
                    <a:pt x="361213" y="130390"/>
                  </a:lnTo>
                  <a:lnTo>
                    <a:pt x="353529" y="140957"/>
                  </a:lnTo>
                  <a:lnTo>
                    <a:pt x="350761" y="154152"/>
                  </a:lnTo>
                  <a:lnTo>
                    <a:pt x="353529" y="167716"/>
                  </a:lnTo>
                  <a:lnTo>
                    <a:pt x="361213" y="178473"/>
                  </a:lnTo>
                  <a:lnTo>
                    <a:pt x="372808" y="185559"/>
                  </a:lnTo>
                  <a:lnTo>
                    <a:pt x="387337" y="188112"/>
                  </a:lnTo>
                  <a:lnTo>
                    <a:pt x="401967" y="185559"/>
                  </a:lnTo>
                  <a:lnTo>
                    <a:pt x="413791" y="178473"/>
                  </a:lnTo>
                  <a:lnTo>
                    <a:pt x="421690" y="167716"/>
                  </a:lnTo>
                  <a:lnTo>
                    <a:pt x="424573" y="154152"/>
                  </a:lnTo>
                  <a:close/>
                </a:path>
                <a:path w="424814" h="188594">
                  <a:moveTo>
                    <a:pt x="424573" y="33959"/>
                  </a:moveTo>
                  <a:lnTo>
                    <a:pt x="421690" y="20662"/>
                  </a:lnTo>
                  <a:lnTo>
                    <a:pt x="413791" y="9880"/>
                  </a:lnTo>
                  <a:lnTo>
                    <a:pt x="401967" y="2641"/>
                  </a:lnTo>
                  <a:lnTo>
                    <a:pt x="387337" y="0"/>
                  </a:lnTo>
                  <a:lnTo>
                    <a:pt x="372706" y="2641"/>
                  </a:lnTo>
                  <a:lnTo>
                    <a:pt x="360883" y="9880"/>
                  </a:lnTo>
                  <a:lnTo>
                    <a:pt x="352983" y="20662"/>
                  </a:lnTo>
                  <a:lnTo>
                    <a:pt x="350100" y="33959"/>
                  </a:lnTo>
                  <a:lnTo>
                    <a:pt x="352983" y="47256"/>
                  </a:lnTo>
                  <a:lnTo>
                    <a:pt x="360883" y="58051"/>
                  </a:lnTo>
                  <a:lnTo>
                    <a:pt x="372706" y="65290"/>
                  </a:lnTo>
                  <a:lnTo>
                    <a:pt x="387337" y="67932"/>
                  </a:lnTo>
                  <a:lnTo>
                    <a:pt x="401967" y="65290"/>
                  </a:lnTo>
                  <a:lnTo>
                    <a:pt x="413791" y="58051"/>
                  </a:lnTo>
                  <a:lnTo>
                    <a:pt x="421690" y="47256"/>
                  </a:lnTo>
                  <a:lnTo>
                    <a:pt x="424573" y="33959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65706" y="1320789"/>
              <a:ext cx="73808" cy="672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27169" y="1158802"/>
              <a:ext cx="508634" cy="28575"/>
            </a:xfrm>
            <a:custGeom>
              <a:avLst/>
              <a:gdLst/>
              <a:ahLst/>
              <a:cxnLst/>
              <a:rect l="l" t="t" r="r" b="b"/>
              <a:pathLst>
                <a:path w="508635" h="28575">
                  <a:moveTo>
                    <a:pt x="508169" y="1959"/>
                  </a:moveTo>
                  <a:lnTo>
                    <a:pt x="508169" y="8491"/>
                  </a:lnTo>
                  <a:lnTo>
                    <a:pt x="501637" y="15022"/>
                  </a:lnTo>
                  <a:lnTo>
                    <a:pt x="494452" y="15022"/>
                  </a:lnTo>
                  <a:lnTo>
                    <a:pt x="441545" y="14369"/>
                  </a:lnTo>
                  <a:lnTo>
                    <a:pt x="434360" y="14369"/>
                  </a:lnTo>
                  <a:lnTo>
                    <a:pt x="427828" y="20901"/>
                  </a:lnTo>
                  <a:lnTo>
                    <a:pt x="427828" y="28086"/>
                  </a:lnTo>
                  <a:lnTo>
                    <a:pt x="427828" y="20901"/>
                  </a:lnTo>
                  <a:lnTo>
                    <a:pt x="421297" y="14369"/>
                  </a:lnTo>
                  <a:lnTo>
                    <a:pt x="414765" y="14369"/>
                  </a:lnTo>
                  <a:lnTo>
                    <a:pt x="361205" y="13716"/>
                  </a:lnTo>
                  <a:lnTo>
                    <a:pt x="354673" y="13716"/>
                  </a:lnTo>
                  <a:lnTo>
                    <a:pt x="347488" y="7184"/>
                  </a:lnTo>
                  <a:lnTo>
                    <a:pt x="347488" y="0"/>
                  </a:lnTo>
                </a:path>
                <a:path w="508635" h="28575">
                  <a:moveTo>
                    <a:pt x="508169" y="1959"/>
                  </a:moveTo>
                  <a:lnTo>
                    <a:pt x="508169" y="1959"/>
                  </a:lnTo>
                </a:path>
                <a:path w="508635" h="28575">
                  <a:moveTo>
                    <a:pt x="347488" y="26780"/>
                  </a:moveTo>
                  <a:lnTo>
                    <a:pt x="347488" y="26780"/>
                  </a:lnTo>
                </a:path>
                <a:path w="508635" h="28575">
                  <a:moveTo>
                    <a:pt x="147617" y="1306"/>
                  </a:moveTo>
                  <a:lnTo>
                    <a:pt x="146964" y="7838"/>
                  </a:lnTo>
                  <a:lnTo>
                    <a:pt x="141085" y="14369"/>
                  </a:lnTo>
                  <a:lnTo>
                    <a:pt x="135206" y="14369"/>
                  </a:lnTo>
                  <a:lnTo>
                    <a:pt x="86218" y="13716"/>
                  </a:lnTo>
                  <a:lnTo>
                    <a:pt x="79687" y="13716"/>
                  </a:lnTo>
                  <a:lnTo>
                    <a:pt x="73808" y="20901"/>
                  </a:lnTo>
                  <a:lnTo>
                    <a:pt x="73808" y="27433"/>
                  </a:lnTo>
                  <a:lnTo>
                    <a:pt x="73808" y="20901"/>
                  </a:lnTo>
                  <a:lnTo>
                    <a:pt x="67276" y="13716"/>
                  </a:lnTo>
                  <a:lnTo>
                    <a:pt x="61398" y="13716"/>
                  </a:lnTo>
                  <a:lnTo>
                    <a:pt x="12410" y="13063"/>
                  </a:lnTo>
                  <a:lnTo>
                    <a:pt x="6531" y="13063"/>
                  </a:lnTo>
                  <a:lnTo>
                    <a:pt x="0" y="6531"/>
                  </a:lnTo>
                  <a:lnTo>
                    <a:pt x="0" y="0"/>
                  </a:lnTo>
                </a:path>
                <a:path w="508635" h="28575">
                  <a:moveTo>
                    <a:pt x="147617" y="1306"/>
                  </a:moveTo>
                  <a:lnTo>
                    <a:pt x="147617" y="1306"/>
                  </a:lnTo>
                </a:path>
                <a:path w="508635" h="28575">
                  <a:moveTo>
                    <a:pt x="0" y="26780"/>
                  </a:moveTo>
                  <a:lnTo>
                    <a:pt x="0" y="26780"/>
                  </a:lnTo>
                </a:path>
              </a:pathLst>
            </a:custGeom>
            <a:ln w="4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078512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68061" y="1258084"/>
              <a:ext cx="21590" cy="33655"/>
            </a:xfrm>
            <a:custGeom>
              <a:avLst/>
              <a:gdLst/>
              <a:ahLst/>
              <a:cxnLst/>
              <a:rect l="l" t="t" r="r" b="b"/>
              <a:pathLst>
                <a:path w="21589" h="33655">
                  <a:moveTo>
                    <a:pt x="10450" y="0"/>
                  </a:moveTo>
                  <a:lnTo>
                    <a:pt x="0" y="33311"/>
                  </a:lnTo>
                  <a:lnTo>
                    <a:pt x="21554" y="33311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739514" y="1233917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512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87711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92" y="129336"/>
                  </a:moveTo>
                  <a:lnTo>
                    <a:pt x="0" y="120192"/>
                  </a:lnTo>
                  <a:lnTo>
                    <a:pt x="0" y="139128"/>
                  </a:lnTo>
                  <a:lnTo>
                    <a:pt x="28092" y="129336"/>
                  </a:lnTo>
                  <a:close/>
                </a:path>
                <a:path w="28575" h="139700">
                  <a:moveTo>
                    <a:pt x="28092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92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728410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717306" y="1258084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11103" y="0"/>
                  </a:moveTo>
                  <a:lnTo>
                    <a:pt x="0" y="33311"/>
                  </a:lnTo>
                  <a:lnTo>
                    <a:pt x="22207" y="33311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516129" y="123391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4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636962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79" y="129984"/>
                  </a:moveTo>
                  <a:lnTo>
                    <a:pt x="0" y="120840"/>
                  </a:lnTo>
                  <a:lnTo>
                    <a:pt x="0" y="139128"/>
                  </a:lnTo>
                  <a:lnTo>
                    <a:pt x="28079" y="129984"/>
                  </a:lnTo>
                  <a:close/>
                </a:path>
                <a:path w="28575" h="139700">
                  <a:moveTo>
                    <a:pt x="28079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79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75310" y="1031433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0"/>
                  </a:moveTo>
                  <a:lnTo>
                    <a:pt x="120183" y="68583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090269" y="1091525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9144" y="0"/>
                  </a:moveTo>
                  <a:lnTo>
                    <a:pt x="0" y="15676"/>
                  </a:lnTo>
                  <a:lnTo>
                    <a:pt x="28739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802872" y="1031433"/>
              <a:ext cx="118745" cy="68580"/>
            </a:xfrm>
            <a:custGeom>
              <a:avLst/>
              <a:gdLst/>
              <a:ahLst/>
              <a:cxnLst/>
              <a:rect l="l" t="t" r="r" b="b"/>
              <a:pathLst>
                <a:path w="118745" h="68580">
                  <a:moveTo>
                    <a:pt x="0" y="0"/>
                  </a:moveTo>
                  <a:lnTo>
                    <a:pt x="118224" y="68583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15218" y="1090872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9144" y="0"/>
                  </a:moveTo>
                  <a:lnTo>
                    <a:pt x="0" y="16329"/>
                  </a:lnTo>
                  <a:lnTo>
                    <a:pt x="28739" y="2220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32394" y="1032739"/>
              <a:ext cx="118745" cy="67310"/>
            </a:xfrm>
            <a:custGeom>
              <a:avLst/>
              <a:gdLst/>
              <a:ahLst/>
              <a:cxnLst/>
              <a:rect l="l" t="t" r="r" b="b"/>
              <a:pathLst>
                <a:path w="118745" h="67309">
                  <a:moveTo>
                    <a:pt x="0" y="0"/>
                  </a:moveTo>
                  <a:lnTo>
                    <a:pt x="118224" y="6727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44087" y="109087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9797" y="0"/>
                  </a:moveTo>
                  <a:lnTo>
                    <a:pt x="0" y="16329"/>
                  </a:lnTo>
                  <a:lnTo>
                    <a:pt x="29392" y="2220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08221" y="1032739"/>
              <a:ext cx="96739" cy="809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26258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15154" y="1297275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22207" y="0"/>
                  </a:moveTo>
                  <a:lnTo>
                    <a:pt x="0" y="0"/>
                  </a:lnTo>
                  <a:lnTo>
                    <a:pt x="11103" y="33311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76157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665053" y="1297928"/>
              <a:ext cx="22225" cy="33020"/>
            </a:xfrm>
            <a:custGeom>
              <a:avLst/>
              <a:gdLst/>
              <a:ahLst/>
              <a:cxnLst/>
              <a:rect l="l" t="t" r="r" b="b"/>
              <a:pathLst>
                <a:path w="22225" h="33019">
                  <a:moveTo>
                    <a:pt x="22207" y="0"/>
                  </a:moveTo>
                  <a:lnTo>
                    <a:pt x="0" y="0"/>
                  </a:lnTo>
                  <a:lnTo>
                    <a:pt x="11103" y="32658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28410" y="1258084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0"/>
                  </a:moveTo>
                  <a:lnTo>
                    <a:pt x="271720" y="6597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996865" y="1314910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4572" y="0"/>
                  </a:moveTo>
                  <a:lnTo>
                    <a:pt x="0" y="18288"/>
                  </a:lnTo>
                  <a:lnTo>
                    <a:pt x="29392" y="15676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728410" y="1264616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65970"/>
                  </a:moveTo>
                  <a:lnTo>
                    <a:pt x="2717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96865" y="1255472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0" y="0"/>
                  </a:moveTo>
                  <a:lnTo>
                    <a:pt x="4572" y="18288"/>
                  </a:lnTo>
                  <a:lnTo>
                    <a:pt x="29392" y="2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515406" y="1256125"/>
              <a:ext cx="161403" cy="7707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5969732" y="1400177"/>
            <a:ext cx="382223" cy="296541"/>
          </a:xfrm>
          <a:prstGeom prst="rect">
            <a:avLst/>
          </a:prstGeom>
        </p:spPr>
        <p:txBody>
          <a:bodyPr vert="horz" wrap="square" lIns="0" tIns="35863" rIns="0" bIns="0" rtlCol="0">
            <a:spAutoFit/>
          </a:bodyPr>
          <a:lstStyle/>
          <a:p>
            <a:pPr marL="285009" marR="45299" indent="-229328" algn="r">
              <a:lnSpc>
                <a:spcPct val="124000"/>
              </a:lnSpc>
              <a:spcBef>
                <a:spcPts val="282"/>
              </a:spcBef>
            </a:pPr>
            <a:r>
              <a:rPr sz="892" b="1" spc="7" dirty="0">
                <a:latin typeface="Liberation Sans"/>
                <a:cs typeface="Liberation Sans"/>
              </a:rPr>
              <a:t>10</a:t>
            </a:r>
            <a:r>
              <a:rPr sz="892" b="1" spc="119" dirty="0">
                <a:latin typeface="Liberation Sans"/>
                <a:cs typeface="Liberation Sans"/>
              </a:rPr>
              <a:t> </a:t>
            </a:r>
            <a:r>
              <a:rPr sz="780" i="1" spc="22" baseline="39682" dirty="0">
                <a:latin typeface="Liberation Serif"/>
                <a:cs typeface="Liberation Serif"/>
              </a:rPr>
              <a:t>X </a:t>
            </a:r>
            <a:r>
              <a:rPr sz="780" i="1" spc="10" baseline="39682" dirty="0">
                <a:latin typeface="Liberation Serif"/>
                <a:cs typeface="Liberation Serif"/>
              </a:rPr>
              <a:t> </a:t>
            </a:r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6233673" y="1769394"/>
            <a:ext cx="81163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520" i="1" spc="15" dirty="0">
                <a:latin typeface="Liberation Serif"/>
                <a:cs typeface="Liberation Serif"/>
              </a:rPr>
              <a:t>X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834355" y="1008904"/>
            <a:ext cx="1010769" cy="423749"/>
            <a:chOff x="1808733" y="678830"/>
            <a:chExt cx="680085" cy="285115"/>
          </a:xfrm>
        </p:grpSpPr>
        <p:sp>
          <p:nvSpPr>
            <p:cNvPr id="236" name="object 236"/>
            <p:cNvSpPr/>
            <p:nvPr/>
          </p:nvSpPr>
          <p:spPr>
            <a:xfrm>
              <a:off x="1896911" y="680679"/>
              <a:ext cx="537210" cy="278765"/>
            </a:xfrm>
            <a:custGeom>
              <a:avLst/>
              <a:gdLst/>
              <a:ahLst/>
              <a:cxnLst/>
              <a:rect l="l" t="t" r="r" b="b"/>
              <a:pathLst>
                <a:path w="537210" h="278765">
                  <a:moveTo>
                    <a:pt x="28739" y="41149"/>
                  </a:moveTo>
                  <a:lnTo>
                    <a:pt x="21554" y="41149"/>
                  </a:lnTo>
                  <a:lnTo>
                    <a:pt x="14369" y="50947"/>
                  </a:lnTo>
                  <a:lnTo>
                    <a:pt x="14369" y="60745"/>
                  </a:lnTo>
                  <a:lnTo>
                    <a:pt x="14369" y="139779"/>
                  </a:lnTo>
                  <a:lnTo>
                    <a:pt x="14369" y="149576"/>
                  </a:lnTo>
                  <a:lnTo>
                    <a:pt x="7184" y="160027"/>
                  </a:lnTo>
                  <a:lnTo>
                    <a:pt x="0" y="160027"/>
                  </a:lnTo>
                  <a:lnTo>
                    <a:pt x="7184" y="160027"/>
                  </a:lnTo>
                  <a:lnTo>
                    <a:pt x="14369" y="169825"/>
                  </a:lnTo>
                  <a:lnTo>
                    <a:pt x="14369" y="179622"/>
                  </a:lnTo>
                  <a:lnTo>
                    <a:pt x="14369" y="258656"/>
                  </a:lnTo>
                  <a:lnTo>
                    <a:pt x="14369" y="268454"/>
                  </a:lnTo>
                  <a:lnTo>
                    <a:pt x="21554" y="278251"/>
                  </a:lnTo>
                  <a:lnTo>
                    <a:pt x="28739" y="278251"/>
                  </a:lnTo>
                </a:path>
                <a:path w="537210" h="278765">
                  <a:moveTo>
                    <a:pt x="0" y="41149"/>
                  </a:moveTo>
                  <a:lnTo>
                    <a:pt x="0" y="41149"/>
                  </a:lnTo>
                </a:path>
                <a:path w="537210" h="278765">
                  <a:moveTo>
                    <a:pt x="28739" y="278251"/>
                  </a:moveTo>
                  <a:lnTo>
                    <a:pt x="28739" y="278251"/>
                  </a:lnTo>
                </a:path>
                <a:path w="537210" h="278765">
                  <a:moveTo>
                    <a:pt x="536908" y="24167"/>
                  </a:moveTo>
                  <a:lnTo>
                    <a:pt x="533438" y="19850"/>
                  </a:lnTo>
                  <a:lnTo>
                    <a:pt x="524335" y="16084"/>
                  </a:lnTo>
                  <a:lnTo>
                    <a:pt x="511557" y="13420"/>
                  </a:lnTo>
                  <a:lnTo>
                    <a:pt x="497065" y="12410"/>
                  </a:lnTo>
                  <a:lnTo>
                    <a:pt x="336384" y="12410"/>
                  </a:lnTo>
                  <a:lnTo>
                    <a:pt x="321514" y="11389"/>
                  </a:lnTo>
                  <a:lnTo>
                    <a:pt x="308542" y="8654"/>
                  </a:lnTo>
                  <a:lnTo>
                    <a:pt x="299367" y="4694"/>
                  </a:lnTo>
                  <a:lnTo>
                    <a:pt x="295887" y="0"/>
                  </a:lnTo>
                  <a:lnTo>
                    <a:pt x="292509" y="4694"/>
                  </a:lnTo>
                  <a:lnTo>
                    <a:pt x="283559" y="8654"/>
                  </a:lnTo>
                  <a:lnTo>
                    <a:pt x="270811" y="11389"/>
                  </a:lnTo>
                  <a:lnTo>
                    <a:pt x="256044" y="12410"/>
                  </a:lnTo>
                  <a:lnTo>
                    <a:pt x="95363" y="12410"/>
                  </a:lnTo>
                  <a:lnTo>
                    <a:pt x="80595" y="13420"/>
                  </a:lnTo>
                  <a:lnTo>
                    <a:pt x="67848" y="16084"/>
                  </a:lnTo>
                  <a:lnTo>
                    <a:pt x="58897" y="19850"/>
                  </a:lnTo>
                  <a:lnTo>
                    <a:pt x="55519" y="24167"/>
                  </a:lnTo>
                </a:path>
                <a:path w="537210" h="278765">
                  <a:moveTo>
                    <a:pt x="536908" y="0"/>
                  </a:moveTo>
                  <a:lnTo>
                    <a:pt x="536908" y="0"/>
                  </a:lnTo>
                </a:path>
                <a:path w="537210" h="278765">
                  <a:moveTo>
                    <a:pt x="55519" y="24167"/>
                  </a:moveTo>
                  <a:lnTo>
                    <a:pt x="55519" y="24167"/>
                  </a:lnTo>
                </a:path>
              </a:pathLst>
            </a:custGeom>
            <a:ln w="3696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195410" y="903414"/>
              <a:ext cx="13335" cy="55880"/>
            </a:xfrm>
            <a:custGeom>
              <a:avLst/>
              <a:gdLst/>
              <a:ahLst/>
              <a:cxnLst/>
              <a:rect l="l" t="t" r="r" b="b"/>
              <a:pathLst>
                <a:path w="13335" h="55880">
                  <a:moveTo>
                    <a:pt x="13055" y="45072"/>
                  </a:moveTo>
                  <a:lnTo>
                    <a:pt x="10452" y="42456"/>
                  </a:lnTo>
                  <a:lnTo>
                    <a:pt x="3263" y="42456"/>
                  </a:lnTo>
                  <a:lnTo>
                    <a:pt x="0" y="45072"/>
                  </a:lnTo>
                  <a:lnTo>
                    <a:pt x="0" y="52260"/>
                  </a:lnTo>
                  <a:lnTo>
                    <a:pt x="3263" y="55524"/>
                  </a:lnTo>
                  <a:lnTo>
                    <a:pt x="10452" y="55524"/>
                  </a:lnTo>
                  <a:lnTo>
                    <a:pt x="13055" y="52260"/>
                  </a:lnTo>
                  <a:lnTo>
                    <a:pt x="13055" y="45072"/>
                  </a:lnTo>
                  <a:close/>
                </a:path>
                <a:path w="13335" h="55880">
                  <a:moveTo>
                    <a:pt x="13055" y="23520"/>
                  </a:moveTo>
                  <a:lnTo>
                    <a:pt x="10452" y="20904"/>
                  </a:lnTo>
                  <a:lnTo>
                    <a:pt x="3263" y="20904"/>
                  </a:lnTo>
                  <a:lnTo>
                    <a:pt x="0" y="23520"/>
                  </a:lnTo>
                  <a:lnTo>
                    <a:pt x="0" y="31356"/>
                  </a:lnTo>
                  <a:lnTo>
                    <a:pt x="3263" y="33972"/>
                  </a:lnTo>
                  <a:lnTo>
                    <a:pt x="10452" y="33972"/>
                  </a:lnTo>
                  <a:lnTo>
                    <a:pt x="13055" y="31356"/>
                  </a:lnTo>
                  <a:lnTo>
                    <a:pt x="13055" y="23520"/>
                  </a:lnTo>
                  <a:close/>
                </a:path>
                <a:path w="13335" h="55880">
                  <a:moveTo>
                    <a:pt x="13055" y="2616"/>
                  </a:moveTo>
                  <a:lnTo>
                    <a:pt x="10452" y="0"/>
                  </a:lnTo>
                  <a:lnTo>
                    <a:pt x="3263" y="0"/>
                  </a:lnTo>
                  <a:lnTo>
                    <a:pt x="0" y="2616"/>
                  </a:lnTo>
                  <a:lnTo>
                    <a:pt x="0" y="9804"/>
                  </a:lnTo>
                  <a:lnTo>
                    <a:pt x="3263" y="13068"/>
                  </a:lnTo>
                  <a:lnTo>
                    <a:pt x="10452" y="13068"/>
                  </a:lnTo>
                  <a:lnTo>
                    <a:pt x="13055" y="9804"/>
                  </a:lnTo>
                  <a:lnTo>
                    <a:pt x="13055" y="261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808733" y="691130"/>
              <a:ext cx="679953" cy="27237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6236584" y="1940250"/>
            <a:ext cx="877698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  <a:tabLst>
                <a:tab pos="857857" algn="l"/>
              </a:tabLst>
            </a:pPr>
            <a:r>
              <a:rPr sz="520" i="1" spc="15" dirty="0">
                <a:latin typeface="Liberation Serif"/>
                <a:cs typeface="Liberation Serif"/>
              </a:rPr>
              <a:t>Y    </a:t>
            </a:r>
            <a:r>
              <a:rPr sz="520" i="1" spc="-15" dirty="0">
                <a:latin typeface="Liberation Serif"/>
                <a:cs typeface="Liberation Serif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         </a:t>
            </a:r>
            <a:r>
              <a:rPr sz="520" u="sng" spc="-52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dirty="0">
                <a:latin typeface="Times New Roman"/>
                <a:cs typeface="Times New Roman"/>
              </a:rPr>
              <a:t>       </a:t>
            </a:r>
            <a:r>
              <a:rPr sz="520" spc="-15" dirty="0">
                <a:latin typeface="Times New Roman"/>
                <a:cs typeface="Times New Roman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	</a:t>
            </a:r>
            <a:endParaRPr sz="52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249643"/>
      </p:ext>
    </p:extLst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982601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76105-645D-184C-94B4-DCD331FAB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5D95D-65D3-C845-B549-C595D363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38207"/>
      </p:ext>
    </p:extLst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127537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745552" indent="-188747">
              <a:spcBef>
                <a:spcPts val="535"/>
              </a:spcBef>
              <a:buFont typeface="DejaVu Sans"/>
              <a:buChar char="•"/>
              <a:tabLst>
                <a:tab pos="746494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FCD64-07B5-A74F-827D-7861C7AE3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B52F9-F7F7-2042-84FA-70C929B0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79684"/>
      </p:ext>
    </p:extLst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9E6C6-AB7E-FF4D-A396-C8783B753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4787702" cy="107250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3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344416971"/>
      </p:ext>
    </p:extLst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57401-E9DD-1B4E-BF5A-8C584A96E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3168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34877288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F19289B1-1114-E44F-BB55-DE86EC7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892D9FB-1D10-C044-AAE0-0A2DFDAC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2925"/>
            <a:ext cx="6096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6C8F0-5809-1444-A96B-90B00161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62245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529804498"/>
      </p:ext>
    </p:extLst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E8A1B-2FE9-044D-B63A-24E83BC0E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85399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150011905"/>
      </p:ext>
    </p:extLst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2DC89-B8C4-8E49-A479-FD3B1D2E7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13683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13206144"/>
      </p:ext>
    </p:extLst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EB551-EE11-104D-AF64-91E056A8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41966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510868448"/>
      </p:ext>
    </p:extLst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4E81B-F540-0B4D-8E3C-78B12DD2B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70249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62933301"/>
      </p:ext>
    </p:extLst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0CD0D-C1ED-A34E-AACE-7C4A9F24E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98533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4110306616"/>
      </p:ext>
    </p:extLst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6E5EE-8CCE-FC40-947A-A8E4910B3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35529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393532"/>
      </p:ext>
    </p:extLst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2F1AC-B26B-7D45-8D8B-62D01966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386813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229751"/>
      </p:ext>
    </p:extLst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52C3F-32FE-7A4E-B097-178EDC84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40996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  <a:p>
            <a:pPr marL="582286" lvl="1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state assumptions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and explain reasons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for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believing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them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322282003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7">
            <a:extLst>
              <a:ext uri="{FF2B5EF4-FFF2-40B4-BE49-F238E27FC236}">
                <a16:creationId xmlns:a16="http://schemas.microsoft.com/office/drawing/2014/main" id="{4DE36711-5C7B-8543-876C-DD39097D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8674" name="Picture 1">
            <a:extLst>
              <a:ext uri="{FF2B5EF4-FFF2-40B4-BE49-F238E27FC236}">
                <a16:creationId xmlns:a16="http://schemas.microsoft.com/office/drawing/2014/main" id="{C6ADF5E2-C0E5-174B-8432-A810952AE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77838"/>
            <a:ext cx="6323013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7">
            <a:extLst>
              <a:ext uri="{FF2B5EF4-FFF2-40B4-BE49-F238E27FC236}">
                <a16:creationId xmlns:a16="http://schemas.microsoft.com/office/drawing/2014/main" id="{845D2FFC-8C08-F54D-A4A4-5CE08C80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2A2096D-4E1D-994E-B40C-99C3C003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7838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7">
            <a:extLst>
              <a:ext uri="{FF2B5EF4-FFF2-40B4-BE49-F238E27FC236}">
                <a16:creationId xmlns:a16="http://schemas.microsoft.com/office/drawing/2014/main" id="{2256BD93-1BB7-764C-A18C-AE84D4BD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2770" name="Picture 1">
            <a:extLst>
              <a:ext uri="{FF2B5EF4-FFF2-40B4-BE49-F238E27FC236}">
                <a16:creationId xmlns:a16="http://schemas.microsoft.com/office/drawing/2014/main" id="{F3328EDE-9597-B144-854A-764119D9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763"/>
            <a:ext cx="56388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7">
            <a:extLst>
              <a:ext uri="{FF2B5EF4-FFF2-40B4-BE49-F238E27FC236}">
                <a16:creationId xmlns:a16="http://schemas.microsoft.com/office/drawing/2014/main" id="{D78CA505-5D18-9441-AF67-06F27DD2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9585F26-370A-1743-BB0C-AA3558E7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0550"/>
            <a:ext cx="67818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7">
            <a:extLst>
              <a:ext uri="{FF2B5EF4-FFF2-40B4-BE49-F238E27FC236}">
                <a16:creationId xmlns:a16="http://schemas.microsoft.com/office/drawing/2014/main" id="{80F27CA4-8311-664F-8936-0CA797B2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6866" name="Picture 1">
            <a:extLst>
              <a:ext uri="{FF2B5EF4-FFF2-40B4-BE49-F238E27FC236}">
                <a16:creationId xmlns:a16="http://schemas.microsoft.com/office/drawing/2014/main" id="{6582BD77-E98D-2947-A8CC-2E41A6FE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11188"/>
            <a:ext cx="5715000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7">
            <a:extLst>
              <a:ext uri="{FF2B5EF4-FFF2-40B4-BE49-F238E27FC236}">
                <a16:creationId xmlns:a16="http://schemas.microsoft.com/office/drawing/2014/main" id="{9AC5F292-0A4B-2B4F-BC1E-85623C4A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8F166CD6-8102-594F-A5A2-86009A6A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93725"/>
            <a:ext cx="58674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1789372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59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Effects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986155" cy="5080"/>
            </a:xfrm>
            <a:custGeom>
              <a:avLst/>
              <a:gdLst/>
              <a:ahLst/>
              <a:cxnLst/>
              <a:rect l="l" t="t" r="r" b="b"/>
              <a:pathLst>
                <a:path w="986155" h="5080">
                  <a:moveTo>
                    <a:pt x="0" y="5060"/>
                  </a:moveTo>
                  <a:lnTo>
                    <a:pt x="0" y="0"/>
                  </a:lnTo>
                  <a:lnTo>
                    <a:pt x="985873" y="0"/>
                  </a:lnTo>
                  <a:lnTo>
                    <a:pt x="9858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37214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7">
            <a:extLst>
              <a:ext uri="{FF2B5EF4-FFF2-40B4-BE49-F238E27FC236}">
                <a16:creationId xmlns:a16="http://schemas.microsoft.com/office/drawing/2014/main" id="{CCA70FAB-7567-E346-9E9C-C34FC3F3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</a:t>
            </a:r>
          </a:p>
        </p:txBody>
      </p:sp>
      <p:pic>
        <p:nvPicPr>
          <p:cNvPr id="40962" name="Google Shape;65;p15">
            <a:extLst>
              <a:ext uri="{FF2B5EF4-FFF2-40B4-BE49-F238E27FC236}">
                <a16:creationId xmlns:a16="http://schemas.microsoft.com/office/drawing/2014/main" id="{67FF75ED-8DED-3748-A7B0-981D93D47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666750"/>
            <a:ext cx="67087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Google Shape;66;p15">
            <a:extLst>
              <a:ext uri="{FF2B5EF4-FFF2-40B4-BE49-F238E27FC236}">
                <a16:creationId xmlns:a16="http://schemas.microsoft.com/office/drawing/2014/main" id="{171F3F34-9B73-6A4A-89BE-E6B2267A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975100"/>
            <a:ext cx="4013200" cy="358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Graphs encode assumptions about causal dependencies in the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7">
            <a:extLst>
              <a:ext uri="{FF2B5EF4-FFF2-40B4-BE49-F238E27FC236}">
                <a16:creationId xmlns:a16="http://schemas.microsoft.com/office/drawing/2014/main" id="{4FB5096C-C8F8-6A4A-B4D9-5A181104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0005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Probabilistic Graphs</a:t>
            </a:r>
            <a:endParaRPr lang="en-US" alt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0" name="Google Shape;62;p14">
            <a:extLst>
              <a:ext uri="{FF2B5EF4-FFF2-40B4-BE49-F238E27FC236}">
                <a16:creationId xmlns:a16="http://schemas.microsoft.com/office/drawing/2014/main" id="{C93FE3D5-A61E-3C49-945E-42DDA18089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842963"/>
            <a:ext cx="31242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Google Shape;63;p14">
            <a:extLst>
              <a:ext uri="{FF2B5EF4-FFF2-40B4-BE49-F238E27FC236}">
                <a16:creationId xmlns:a16="http://schemas.microsoft.com/office/drawing/2014/main" id="{EF8C0EFB-FFEE-6240-8BD8-52D49BAF2EF9}"/>
              </a:ext>
            </a:extLst>
          </p:cNvPr>
          <p:cNvSpPr txBox="1">
            <a:spLocks/>
          </p:cNvSpPr>
          <p:nvPr/>
        </p:nvSpPr>
        <p:spPr bwMode="auto">
          <a:xfrm>
            <a:off x="6350" y="447675"/>
            <a:ext cx="52514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Probabilistic graphical models: assumptions and communication</a:t>
            </a:r>
          </a:p>
        </p:txBody>
      </p:sp>
      <p:sp>
        <p:nvSpPr>
          <p:cNvPr id="43012" name="Google Shape;64;p14">
            <a:extLst>
              <a:ext uri="{FF2B5EF4-FFF2-40B4-BE49-F238E27FC236}">
                <a16:creationId xmlns:a16="http://schemas.microsoft.com/office/drawing/2014/main" id="{136AD639-3904-BC44-B057-BA82437F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3265488"/>
            <a:ext cx="45989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/>
              <a:t>Graphs are nice because they communicate a general meaning and a technical meaning: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/>
          </a:p>
        </p:txBody>
      </p:sp>
      <p:pic>
        <p:nvPicPr>
          <p:cNvPr id="43013" name="Google Shape;65;p14">
            <a:extLst>
              <a:ext uri="{FF2B5EF4-FFF2-40B4-BE49-F238E27FC236}">
                <a16:creationId xmlns:a16="http://schemas.microsoft.com/office/drawing/2014/main" id="{D3392CB5-4557-F540-81AE-1FAFA71764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57688"/>
            <a:ext cx="883285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Google Shape;66;p14">
            <a:extLst>
              <a:ext uri="{FF2B5EF4-FFF2-40B4-BE49-F238E27FC236}">
                <a16:creationId xmlns:a16="http://schemas.microsoft.com/office/drawing/2014/main" id="{54641649-614D-F64D-ADDF-E89D769C7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1693863"/>
            <a:ext cx="459898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/>
              <a:t>Probabilistic graphical models are directed acyclic graphs (DAGs) encoding assumptions about independence and dependence 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7">
            <a:extLst>
              <a:ext uri="{FF2B5EF4-FFF2-40B4-BE49-F238E27FC236}">
                <a16:creationId xmlns:a16="http://schemas.microsoft.com/office/drawing/2014/main" id="{9AFB6288-6FCB-8246-A914-81E25272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5058" name="Google Shape;71;p16">
            <a:extLst>
              <a:ext uri="{FF2B5EF4-FFF2-40B4-BE49-F238E27FC236}">
                <a16:creationId xmlns:a16="http://schemas.microsoft.com/office/drawing/2014/main" id="{BD5EABD0-64CB-5D4D-BC51-07DF3271FE98}"/>
              </a:ext>
            </a:extLst>
          </p:cNvPr>
          <p:cNvSpPr txBox="1">
            <a:spLocks/>
          </p:cNvSpPr>
          <p:nvPr/>
        </p:nvSpPr>
        <p:spPr bwMode="auto">
          <a:xfrm>
            <a:off x="311150" y="165735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How would one estimate a causal effect of clouds on surface downwelling solar radiation?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7">
            <a:extLst>
              <a:ext uri="{FF2B5EF4-FFF2-40B4-BE49-F238E27FC236}">
                <a16:creationId xmlns:a16="http://schemas.microsoft.com/office/drawing/2014/main" id="{22E77B71-61DC-6E42-8B8E-8A1DDBA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7106" name="Google Shape;76;p17">
            <a:extLst>
              <a:ext uri="{FF2B5EF4-FFF2-40B4-BE49-F238E27FC236}">
                <a16:creationId xmlns:a16="http://schemas.microsoft.com/office/drawing/2014/main" id="{710F9ADC-4C57-8243-A68E-34C1CC0EB1CA}"/>
              </a:ext>
            </a:extLst>
          </p:cNvPr>
          <p:cNvSpPr txBox="1">
            <a:spLocks/>
          </p:cNvSpPr>
          <p:nvPr/>
        </p:nvSpPr>
        <p:spPr bwMode="auto">
          <a:xfrm>
            <a:off x="311150" y="66833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Naive approach (and/or when aerosol data are not available): bin observations by cloudy and clear day and compare the values of sunlight</a:t>
            </a:r>
          </a:p>
        </p:txBody>
      </p:sp>
      <p:pic>
        <p:nvPicPr>
          <p:cNvPr id="47107" name="Google Shape;77;p17">
            <a:extLst>
              <a:ext uri="{FF2B5EF4-FFF2-40B4-BE49-F238E27FC236}">
                <a16:creationId xmlns:a16="http://schemas.microsoft.com/office/drawing/2014/main" id="{9C099B7D-85E5-434A-89A0-B80644B5F31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5100"/>
            <a:ext cx="51816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7">
            <a:extLst>
              <a:ext uri="{FF2B5EF4-FFF2-40B4-BE49-F238E27FC236}">
                <a16:creationId xmlns:a16="http://schemas.microsoft.com/office/drawing/2014/main" id="{BD6D074A-BB2A-0141-BFF1-E35A6C76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9154" name="Google Shape;82;p18">
            <a:extLst>
              <a:ext uri="{FF2B5EF4-FFF2-40B4-BE49-F238E27FC236}">
                <a16:creationId xmlns:a16="http://schemas.microsoft.com/office/drawing/2014/main" id="{F460BA36-296F-B74D-B768-B6A9B919FBD6}"/>
              </a:ext>
            </a:extLst>
          </p:cNvPr>
          <p:cNvSpPr txBox="1">
            <a:spLocks/>
          </p:cNvSpPr>
          <p:nvPr/>
        </p:nvSpPr>
        <p:spPr bwMode="auto">
          <a:xfrm>
            <a:off x="31750" y="590550"/>
            <a:ext cx="852011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What went wrong?</a:t>
            </a:r>
          </a:p>
        </p:txBody>
      </p:sp>
      <p:pic>
        <p:nvPicPr>
          <p:cNvPr id="49155" name="Google Shape;83;p18">
            <a:extLst>
              <a:ext uri="{FF2B5EF4-FFF2-40B4-BE49-F238E27FC236}">
                <a16:creationId xmlns:a16="http://schemas.microsoft.com/office/drawing/2014/main" id="{FA1251A6-39F6-D94F-8100-6F31281C55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8750"/>
            <a:ext cx="618172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7">
            <a:extLst>
              <a:ext uri="{FF2B5EF4-FFF2-40B4-BE49-F238E27FC236}">
                <a16:creationId xmlns:a16="http://schemas.microsoft.com/office/drawing/2014/main" id="{EBAE5442-03D9-0F4B-B11D-CA13555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1202" name="Google Shape;88;p19">
            <a:extLst>
              <a:ext uri="{FF2B5EF4-FFF2-40B4-BE49-F238E27FC236}">
                <a16:creationId xmlns:a16="http://schemas.microsoft.com/office/drawing/2014/main" id="{B1AC4E02-965A-654C-8D92-BF80C2BBE695}"/>
              </a:ext>
            </a:extLst>
          </p:cNvPr>
          <p:cNvSpPr txBox="1">
            <a:spLocks/>
          </p:cNvSpPr>
          <p:nvPr/>
        </p:nvSpPr>
        <p:spPr bwMode="auto">
          <a:xfrm>
            <a:off x="49213" y="473075"/>
            <a:ext cx="852011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Aerosol induces covariability in cloud and aerosol that has nothing to do with the causal link from cloud to aerosol!</a:t>
            </a:r>
          </a:p>
        </p:txBody>
      </p:sp>
      <p:pic>
        <p:nvPicPr>
          <p:cNvPr id="51203" name="Google Shape;89;p19">
            <a:extLst>
              <a:ext uri="{FF2B5EF4-FFF2-40B4-BE49-F238E27FC236}">
                <a16:creationId xmlns:a16="http://schemas.microsoft.com/office/drawing/2014/main" id="{29784208-4707-6647-9389-2E2FC5009E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471613"/>
            <a:ext cx="6249988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7">
            <a:extLst>
              <a:ext uri="{FF2B5EF4-FFF2-40B4-BE49-F238E27FC236}">
                <a16:creationId xmlns:a16="http://schemas.microsoft.com/office/drawing/2014/main" id="{01AE3AC5-0060-8247-B98C-8D9DDD8A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3250" name="Google Shape;94;p20">
            <a:extLst>
              <a:ext uri="{FF2B5EF4-FFF2-40B4-BE49-F238E27FC236}">
                <a16:creationId xmlns:a16="http://schemas.microsoft.com/office/drawing/2014/main" id="{63D434F8-C548-E74B-BD1D-30D3C350FB73}"/>
              </a:ext>
            </a:extLst>
          </p:cNvPr>
          <p:cNvSpPr txBox="1">
            <a:spLocks/>
          </p:cNvSpPr>
          <p:nvPr/>
        </p:nvSpPr>
        <p:spPr bwMode="auto">
          <a:xfrm>
            <a:off x="1066800" y="500063"/>
            <a:ext cx="73088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Goal: we want to isolate the variability in aerosol due to the causal link from cloud</a:t>
            </a:r>
          </a:p>
        </p:txBody>
      </p:sp>
      <p:pic>
        <p:nvPicPr>
          <p:cNvPr id="53251" name="Google Shape;95;p20">
            <a:extLst>
              <a:ext uri="{FF2B5EF4-FFF2-40B4-BE49-F238E27FC236}">
                <a16:creationId xmlns:a16="http://schemas.microsoft.com/office/drawing/2014/main" id="{98C01FAB-0465-9044-A26D-B8E6D6EA47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71613"/>
            <a:ext cx="62420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96;p20">
            <a:extLst>
              <a:ext uri="{FF2B5EF4-FFF2-40B4-BE49-F238E27FC236}">
                <a16:creationId xmlns:a16="http://schemas.microsoft.com/office/drawing/2014/main" id="{A620712D-1BD9-EC4B-A7FF-5EA7F82655FB}"/>
              </a:ext>
            </a:extLst>
          </p:cNvPr>
          <p:cNvSpPr/>
          <p:nvPr/>
        </p:nvSpPr>
        <p:spPr>
          <a:xfrm>
            <a:off x="2971800" y="3452813"/>
            <a:ext cx="3159125" cy="696912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7">
            <a:extLst>
              <a:ext uri="{FF2B5EF4-FFF2-40B4-BE49-F238E27FC236}">
                <a16:creationId xmlns:a16="http://schemas.microsoft.com/office/drawing/2014/main" id="{86C00E39-4F0C-2A46-A61C-06AE0D0B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5298" name="Google Shape;101;p21">
            <a:extLst>
              <a:ext uri="{FF2B5EF4-FFF2-40B4-BE49-F238E27FC236}">
                <a16:creationId xmlns:a16="http://schemas.microsoft.com/office/drawing/2014/main" id="{2F80B411-B361-7D42-B407-6EAB0DF6915C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Intuitive graphical approach: remove causal paths from the cause to the children of causes and ask, are the cause and effect independent in the “mutilated” graph?</a:t>
            </a:r>
          </a:p>
        </p:txBody>
      </p:sp>
      <p:pic>
        <p:nvPicPr>
          <p:cNvPr id="55299" name="Google Shape;102;p21">
            <a:extLst>
              <a:ext uri="{FF2B5EF4-FFF2-40B4-BE49-F238E27FC236}">
                <a16:creationId xmlns:a16="http://schemas.microsoft.com/office/drawing/2014/main" id="{CA6294F6-82C5-1940-82FF-CE81FC71223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7">
            <a:extLst>
              <a:ext uri="{FF2B5EF4-FFF2-40B4-BE49-F238E27FC236}">
                <a16:creationId xmlns:a16="http://schemas.microsoft.com/office/drawing/2014/main" id="{3797DD70-20F3-6E41-BBFD-1CDA38F2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7346" name="Google Shape;101;p21">
            <a:extLst>
              <a:ext uri="{FF2B5EF4-FFF2-40B4-BE49-F238E27FC236}">
                <a16:creationId xmlns:a16="http://schemas.microsoft.com/office/drawing/2014/main" id="{B000EB2A-EA44-0647-8AD3-5734006820A6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If cause and effect are not independent, observe variables such that they are independent</a:t>
            </a:r>
          </a:p>
        </p:txBody>
      </p:sp>
      <p:pic>
        <p:nvPicPr>
          <p:cNvPr id="57347" name="Google Shape;102;p21">
            <a:extLst>
              <a:ext uri="{FF2B5EF4-FFF2-40B4-BE49-F238E27FC236}">
                <a16:creationId xmlns:a16="http://schemas.microsoft.com/office/drawing/2014/main" id="{C299241C-97AE-7140-85B5-8B9AD436E3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96;p20">
            <a:extLst>
              <a:ext uri="{FF2B5EF4-FFF2-40B4-BE49-F238E27FC236}">
                <a16:creationId xmlns:a16="http://schemas.microsoft.com/office/drawing/2014/main" id="{B6D1F35D-0E87-7B42-8380-77CA4EE9CA44}"/>
              </a:ext>
            </a:extLst>
          </p:cNvPr>
          <p:cNvSpPr/>
          <p:nvPr/>
        </p:nvSpPr>
        <p:spPr>
          <a:xfrm>
            <a:off x="3657600" y="2006600"/>
            <a:ext cx="1828800" cy="1273175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7">
            <a:extLst>
              <a:ext uri="{FF2B5EF4-FFF2-40B4-BE49-F238E27FC236}">
                <a16:creationId xmlns:a16="http://schemas.microsoft.com/office/drawing/2014/main" id="{92EAE509-A3D7-014A-9B53-F8A43A2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59394" name="Picture 1">
            <a:extLst>
              <a:ext uri="{FF2B5EF4-FFF2-40B4-BE49-F238E27FC236}">
                <a16:creationId xmlns:a16="http://schemas.microsoft.com/office/drawing/2014/main" id="{5EBF4616-5B6E-EA44-AC6B-860A3782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844550"/>
            <a:ext cx="85598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7">
            <a:extLst>
              <a:ext uri="{FF2B5EF4-FFF2-40B4-BE49-F238E27FC236}">
                <a16:creationId xmlns:a16="http://schemas.microsoft.com/office/drawing/2014/main" id="{2034D3C4-DAF2-434F-8BD0-DBC8847B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960D1525-89A2-A348-B50E-0228A597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731838"/>
            <a:ext cx="8763000" cy="18780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Causal inference: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Going beyond correlation, but at cause and effects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Introduction to directed graphs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Do calculus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Transportability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7">
            <a:extLst>
              <a:ext uri="{FF2B5EF4-FFF2-40B4-BE49-F238E27FC236}">
                <a16:creationId xmlns:a16="http://schemas.microsoft.com/office/drawing/2014/main" id="{8A4E533C-F65A-FD48-9B7D-A5CCA328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7D682144-9603-9044-ABA5-E4BADDC2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742950"/>
            <a:ext cx="86614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7">
            <a:extLst>
              <a:ext uri="{FF2B5EF4-FFF2-40B4-BE49-F238E27FC236}">
                <a16:creationId xmlns:a16="http://schemas.microsoft.com/office/drawing/2014/main" id="{2906F7DB-4E41-C142-888D-FBC5138A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3490" name="Picture 1">
            <a:extLst>
              <a:ext uri="{FF2B5EF4-FFF2-40B4-BE49-F238E27FC236}">
                <a16:creationId xmlns:a16="http://schemas.microsoft.com/office/drawing/2014/main" id="{2A19A7FA-C598-AC49-BDCB-2F0F599D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30250"/>
            <a:ext cx="8724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7">
            <a:extLst>
              <a:ext uri="{FF2B5EF4-FFF2-40B4-BE49-F238E27FC236}">
                <a16:creationId xmlns:a16="http://schemas.microsoft.com/office/drawing/2014/main" id="{C059FF86-2241-1545-829B-95BC47E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E6106598-311D-8B4F-B2AC-E6CE6568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692150"/>
            <a:ext cx="765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7">
            <a:extLst>
              <a:ext uri="{FF2B5EF4-FFF2-40B4-BE49-F238E27FC236}">
                <a16:creationId xmlns:a16="http://schemas.microsoft.com/office/drawing/2014/main" id="{0365F3E5-B431-6944-95D9-CAB8CAC8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7586" name="Picture 1">
            <a:extLst>
              <a:ext uri="{FF2B5EF4-FFF2-40B4-BE49-F238E27FC236}">
                <a16:creationId xmlns:a16="http://schemas.microsoft.com/office/drawing/2014/main" id="{53798547-57B2-F94F-8441-C26EC48A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71550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785040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Randomized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Control</a:t>
            </a:r>
            <a:r>
              <a:rPr sz="1783" b="1" spc="-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37" dirty="0">
                <a:solidFill>
                  <a:srgbClr val="F9F9F9"/>
                </a:solidFill>
                <a:latin typeface="LM Sans 10"/>
                <a:cs typeface="LM Sans 10"/>
              </a:rPr>
              <a:t>Trials</a:t>
            </a:r>
            <a:endParaRPr sz="1783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2AE21-A285-2146-8493-7EFC8DF18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39244-E934-3E4D-8A7A-2D95E7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7412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FFDF23-9A83-1342-A500-A71C2B329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9382579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64FA13-E37B-B14F-B9B0-F025E6CF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44362766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EFE29F-0C86-1344-9B25-B8BB484F6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01521"/>
            <a:ext cx="539170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gender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longer influence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belongs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928826727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351E26-1608-FF4A-BFA2-300369DA9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744215937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BABD69-7A3D-1846-934C-7B44C31C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676491116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7">
            <a:extLst>
              <a:ext uri="{FF2B5EF4-FFF2-40B4-BE49-F238E27FC236}">
                <a16:creationId xmlns:a16="http://schemas.microsoft.com/office/drawing/2014/main" id="{F5689775-083C-BC4F-8776-23DC2377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4D83B989-C69F-CF45-864E-BC0494C39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075" y="666750"/>
            <a:ext cx="8763000" cy="187801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/>
              <a:t>Causality in many fields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Economics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Science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Politics 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Medicine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0FB4C-21E8-7549-BBEA-373C6A10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38060"/>
            <a:ext cx="306722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381843209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7D9B53-243F-674F-AC34-C6F9427C4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8" y="4004220"/>
            <a:ext cx="5540824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Therefore,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RCT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effects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assessed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</a:t>
            </a:r>
            <a:r>
              <a:rPr sz="1486" spc="-2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proportions.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345394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61983-3EE5-3040-949E-3AACBE08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1043" cy="23138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831779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B5D64-82F9-D04D-A6FF-C36C265E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621043" cy="341359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102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251984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D5576-847A-3647-9C00-8BFAFF42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9537" cy="396842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376551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>
              <a:latin typeface="LM Sans 10"/>
              <a:cs typeface="LM Sans 10"/>
            </a:endParaRPr>
          </a:p>
          <a:p>
            <a:pPr marL="18875" marR="1510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FF0000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981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>
              <a:latin typeface="Arial"/>
              <a:cs typeface="Arial"/>
            </a:endParaRPr>
          </a:p>
          <a:p>
            <a:pPr marL="710634" marR="7550" indent="-129292">
              <a:lnSpc>
                <a:spcPct val="114599"/>
              </a:lnSpc>
              <a:spcBef>
                <a:spcPts val="401"/>
              </a:spcBef>
            </a:pP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sz="1486" spc="-119" dirty="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imagine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lawn being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made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wet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changing 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something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else,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particular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sprinkler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360842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DDC86-E78E-0A4E-B6AC-FE5C249D1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5973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287560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041A9FC-3C0E-AB44-A549-26F5ECA3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real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environment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is not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084408796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BDA90E0-4A7B-8C40-B882-84A0ED4E4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1668" y="2108947"/>
              <a:ext cx="214629" cy="430530"/>
            </a:xfrm>
            <a:custGeom>
              <a:avLst/>
              <a:gdLst/>
              <a:ahLst/>
              <a:cxnLst/>
              <a:rect l="l" t="t" r="r" b="b"/>
              <a:pathLst>
                <a:path w="214630" h="430530">
                  <a:moveTo>
                    <a:pt x="0" y="0"/>
                  </a:moveTo>
                  <a:lnTo>
                    <a:pt x="153790" y="153790"/>
                  </a:lnTo>
                </a:path>
                <a:path w="214630" h="430530">
                  <a:moveTo>
                    <a:pt x="153790" y="0"/>
                  </a:moveTo>
                  <a:lnTo>
                    <a:pt x="0" y="153790"/>
                  </a:lnTo>
                </a:path>
                <a:path w="214630" h="430530">
                  <a:moveTo>
                    <a:pt x="61732" y="277255"/>
                  </a:moveTo>
                  <a:lnTo>
                    <a:pt x="214440" y="429963"/>
                  </a:lnTo>
                </a:path>
                <a:path w="214630" h="430530">
                  <a:moveTo>
                    <a:pt x="214440" y="277255"/>
                  </a:moveTo>
                  <a:lnTo>
                    <a:pt x="61732" y="429963"/>
                  </a:lnTo>
                </a:path>
              </a:pathLst>
            </a:custGeom>
            <a:ln w="32182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931845843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D973C9-E091-8240-908C-BDAFAEBC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14054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5" name="object 5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17999" y="2497420"/>
            <a:ext cx="1236328" cy="557751"/>
          </a:xfrm>
          <a:prstGeom prst="rect">
            <a:avLst/>
          </a:prstGeom>
        </p:spPr>
        <p:txBody>
          <a:bodyPr vert="horz" wrap="square" lIns="0" tIns="44357" rIns="0" bIns="0" rtlCol="0">
            <a:spAutoFit/>
          </a:bodyPr>
          <a:lstStyle/>
          <a:p>
            <a:pPr marL="18875" marR="7550">
              <a:lnSpc>
                <a:spcPts val="1962"/>
              </a:lnSpc>
              <a:spcBef>
                <a:spcPts val="349"/>
              </a:spcBef>
            </a:pP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I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t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e</a:t>
            </a:r>
            <a:r>
              <a:rPr sz="1783" spc="-15" dirty="0">
                <a:solidFill>
                  <a:srgbClr val="203F99"/>
                </a:solidFill>
                <a:latin typeface="Liberation Serif"/>
                <a:cs typeface="Liberation Serif"/>
              </a:rPr>
              <a:t>r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ve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tio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ns 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not</a:t>
            </a:r>
            <a:r>
              <a:rPr sz="1783" spc="-59" dirty="0">
                <a:solidFill>
                  <a:srgbClr val="203F99"/>
                </a:solidFill>
                <a:latin typeface="Liberation Serif"/>
                <a:cs typeface="Liberation Serif"/>
              </a:rPr>
              <a:t>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possible</a:t>
            </a:r>
            <a:endParaRPr sz="1783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49543" y="3134398"/>
            <a:ext cx="318990" cy="639870"/>
          </a:xfrm>
          <a:custGeom>
            <a:avLst/>
            <a:gdLst/>
            <a:ahLst/>
            <a:cxnLst/>
            <a:rect l="l" t="t" r="r" b="b"/>
            <a:pathLst>
              <a:path w="214630" h="430530">
                <a:moveTo>
                  <a:pt x="0" y="0"/>
                </a:moveTo>
                <a:lnTo>
                  <a:pt x="153790" y="153790"/>
                </a:lnTo>
              </a:path>
              <a:path w="214630" h="430530">
                <a:moveTo>
                  <a:pt x="153790" y="0"/>
                </a:moveTo>
                <a:lnTo>
                  <a:pt x="0" y="153790"/>
                </a:lnTo>
              </a:path>
              <a:path w="214630" h="430530">
                <a:moveTo>
                  <a:pt x="61732" y="277255"/>
                </a:moveTo>
                <a:lnTo>
                  <a:pt x="214440" y="429963"/>
                </a:lnTo>
              </a:path>
              <a:path w="214630" h="430530">
                <a:moveTo>
                  <a:pt x="214440" y="277255"/>
                </a:moveTo>
                <a:lnTo>
                  <a:pt x="61732" y="429963"/>
                </a:lnTo>
              </a:path>
            </a:pathLst>
          </a:custGeom>
          <a:ln w="32182">
            <a:solidFill>
              <a:srgbClr val="203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9469" y="2495811"/>
            <a:ext cx="1476043" cy="584352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8875" marR="7550">
              <a:lnSpc>
                <a:spcPts val="2110"/>
              </a:lnSpc>
              <a:spcBef>
                <a:spcPts val="357"/>
              </a:spcBef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224728450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6DE0AB0-B305-384A-AEAB-2E0F6B06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4084767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7">
            <a:extLst>
              <a:ext uri="{FF2B5EF4-FFF2-40B4-BE49-F238E27FC236}">
                <a16:creationId xmlns:a16="http://schemas.microsoft.com/office/drawing/2014/main" id="{4C106BE0-4635-484C-BEEA-7595CB79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0242" name="TextBox 2">
            <a:extLst>
              <a:ext uri="{FF2B5EF4-FFF2-40B4-BE49-F238E27FC236}">
                <a16:creationId xmlns:a16="http://schemas.microsoft.com/office/drawing/2014/main" id="{3A01FD9F-273E-D147-88F5-65D46FA92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30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economics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512675-699D-824A-9D52-24FF3545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20738"/>
            <a:ext cx="7848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CAC50-C3B5-A842-88AE-B6EA797A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2326679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truth not known</a:t>
            </a:r>
            <a:endParaRPr sz="1486" dirty="0">
              <a:latin typeface="LM Sans 10"/>
              <a:cs typeface="LM Sans 10"/>
            </a:endParaRPr>
          </a:p>
          <a:p>
            <a:pPr marL="18875" marR="411469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1295930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1FE23-1249-CD4A-AED6-3F08C8966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759775" cy="3889286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07586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>
                <a:solidFill>
                  <a:srgbClr val="22373A"/>
                </a:solidFill>
                <a:latin typeface="Arial"/>
                <a:cs typeface="Arial"/>
              </a:rPr>
              <a:t>environmental </a:t>
            </a:r>
            <a:r>
              <a:rPr sz="1486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94374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truth not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known</a:t>
            </a:r>
            <a:endParaRPr sz="1486" dirty="0">
              <a:latin typeface="LM Sans 10"/>
              <a:cs typeface="LM Sans 10"/>
            </a:endParaRPr>
          </a:p>
          <a:p>
            <a:pPr marL="18875" marR="499237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example:</a:t>
            </a:r>
            <a:endParaRPr sz="1486" dirty="0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76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arctic 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sea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ice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extend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winter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mid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latitude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weather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summer?</a:t>
            </a:r>
            <a:endParaRPr sz="1486" dirty="0">
              <a:latin typeface="Arial"/>
              <a:cs typeface="Arial"/>
            </a:endParaRPr>
          </a:p>
          <a:p>
            <a:pPr marL="394482" marR="87768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ENSO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extreme  weather event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somewhere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Earth?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5017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4824509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30" dirty="0">
                <a:solidFill>
                  <a:srgbClr val="F9F9F9"/>
                </a:solidFill>
                <a:latin typeface="LM Sans 10"/>
                <a:cs typeface="LM Sans 10"/>
              </a:rPr>
              <a:t>Two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Approaches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to Address These</a:t>
            </a:r>
            <a:r>
              <a:rPr sz="1783" b="1" spc="2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Challenges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431" y="1908210"/>
            <a:ext cx="4028014" cy="2657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10C59A-1786-1743-A607-108078D7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1ADC2C-9F3E-1D40-A73B-4E631F1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72081110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F34AD2-AF33-BD4E-84F8-D9AD32451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177936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8869" y="2880743"/>
            <a:ext cx="2721781" cy="204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274636300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439F2-BDBC-7B4E-BE70-22FD3E03C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239504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 marL="18875" marR="444500">
              <a:lnSpc>
                <a:spcPct val="114599"/>
              </a:lnSpc>
              <a:spcBef>
                <a:spcPts val="743"/>
              </a:spcBef>
            </a:pP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Seminal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work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sz="1486" spc="-97" dirty="0">
                <a:solidFill>
                  <a:srgbClr val="FF0000"/>
                </a:solidFill>
                <a:latin typeface="Arial"/>
                <a:cs typeface="Arial"/>
              </a:rPr>
              <a:t>Judea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Pearl, Peter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Spirtes, Clark Glymour,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Richard 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Scheines.</a:t>
            </a:r>
            <a:endParaRPr sz="148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1724" y="3256401"/>
            <a:ext cx="4637644" cy="1445841"/>
            <a:chOff x="743877" y="2191035"/>
            <a:chExt cx="3120390" cy="972819"/>
          </a:xfrm>
        </p:grpSpPr>
        <p:sp>
          <p:nvSpPr>
            <p:cNvPr id="5" name="object 5"/>
            <p:cNvSpPr/>
            <p:nvPr/>
          </p:nvSpPr>
          <p:spPr>
            <a:xfrm>
              <a:off x="743877" y="2428824"/>
              <a:ext cx="777568" cy="734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3636" y="2296997"/>
              <a:ext cx="738739" cy="866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547" y="2386342"/>
              <a:ext cx="777443" cy="777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4306" y="2191035"/>
              <a:ext cx="699820" cy="972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8604899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9C466-67E6-DB4F-9127-B019AB52F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304406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338">
              <a:latin typeface="Arial"/>
              <a:cs typeface="Arial"/>
            </a:endParaRPr>
          </a:p>
          <a:p>
            <a:pPr marL="18875" marR="108530" algn="just">
              <a:lnSpc>
                <a:spcPct val="114599"/>
              </a:lnSpc>
            </a:pP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mathematically treat causal inference, </a:t>
            </a:r>
            <a:r>
              <a:rPr sz="1486" i="1" spc="-30" dirty="0">
                <a:solidFill>
                  <a:srgbClr val="22373A"/>
                </a:solidFill>
                <a:latin typeface="LM Sans 10"/>
                <a:cs typeface="LM Sans 10"/>
              </a:rPr>
              <a:t>we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need to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formalize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the idea  of an underlying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structural 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(SCM)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define hypothetical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and establish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identifiability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criteria to decide if and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how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can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be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estimated from data alone (without</a:t>
            </a:r>
            <a:r>
              <a:rPr sz="1486" i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062536188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7B04086-830D-1041-9885-EBCAF25DA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644622"/>
            <a:ext cx="1238214" cy="228390"/>
            <a:chOff x="3189350" y="1779406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2863163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051483"/>
            <a:ext cx="890911" cy="661575"/>
            <a:chOff x="3304149" y="1380319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2863163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050147695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1822C08-2AB2-B843-92FD-DD4C1F3B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051484"/>
            <a:ext cx="1238214" cy="821072"/>
            <a:chOff x="3189350" y="1380319"/>
            <a:chExt cx="833119" cy="55245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76463" y="2863163"/>
            <a:ext cx="1429799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  <a:tabLst>
                <a:tab pos="1067367" algn="l"/>
              </a:tabLst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r>
              <a:rPr sz="892" dirty="0">
                <a:latin typeface="Liberation Serif"/>
                <a:cs typeface="Liberation Serif"/>
              </a:rPr>
              <a:t>	</a:t>
            </a: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14040" y="2291316"/>
            <a:ext cx="776716" cy="421861"/>
            <a:chOff x="3342595" y="1541687"/>
            <a:chExt cx="522605" cy="283845"/>
          </a:xfrm>
        </p:grpSpPr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1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4557" y="3232694"/>
            <a:ext cx="5521005" cy="1404531"/>
          </a:xfrm>
          <a:prstGeom prst="rect">
            <a:avLst/>
          </a:prstGeom>
        </p:spPr>
        <p:txBody>
          <a:bodyPr vert="horz" wrap="square" lIns="0" tIns="77387" rIns="0" bIns="0" rtlCol="0">
            <a:spAutoFit/>
          </a:bodyPr>
          <a:lstStyle/>
          <a:p>
            <a:pPr marL="56624">
              <a:spcBef>
                <a:spcPts val="608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Claims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an SCM:</a:t>
            </a:r>
            <a:endParaRPr sz="1486">
              <a:latin typeface="LM Sans 10"/>
              <a:cs typeface="LM Sans 10"/>
            </a:endParaRPr>
          </a:p>
          <a:p>
            <a:pPr marL="432232" indent="-188747">
              <a:spcBef>
                <a:spcPts val="468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direct causes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also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parents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1486">
              <a:latin typeface="Arial"/>
              <a:cs typeface="Arial"/>
            </a:endParaRPr>
          </a:p>
          <a:p>
            <a:pPr marL="432232" marR="26425" indent="-188747">
              <a:lnSpc>
                <a:spcPct val="114599"/>
              </a:lnSpc>
              <a:spcBef>
                <a:spcPts val="275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functions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independent mechanisms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nature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determines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plus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fluctuations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528828"/>
      </p:ext>
    </p:extLst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55D461-6C6F-9340-B2AD-D8EEDBFE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4"/>
            <a:ext cx="5853209" cy="157840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3735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3"/>
            <a:ext cx="5853209" cy="193529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 dirty="0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 dirty="0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 of noise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variables: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767" y="3801631"/>
            <a:ext cx="7376999" cy="7969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263303" marR="256696" indent="-188747">
              <a:lnSpc>
                <a:spcPct val="114599"/>
              </a:lnSpc>
              <a:spcBef>
                <a:spcPts val="149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Summarize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background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outside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model,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2373A"/>
                </a:solidFill>
                <a:latin typeface="Arial"/>
                <a:cs typeface="Arial"/>
              </a:rPr>
              <a:t>apart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from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  <a:p>
            <a:pPr marL="263303" marR="45299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22" dirty="0">
                <a:solidFill>
                  <a:srgbClr val="22373A"/>
                </a:solidFill>
                <a:latin typeface="Arial"/>
                <a:cs typeface="Arial"/>
              </a:rPr>
              <a:t>Their </a:t>
            </a:r>
            <a:r>
              <a:rPr sz="1400" spc="7" dirty="0">
                <a:solidFill>
                  <a:srgbClr val="22373A"/>
                </a:solidFill>
                <a:latin typeface="Arial"/>
                <a:cs typeface="Arial"/>
              </a:rPr>
              <a:t>joint </a:t>
            </a:r>
            <a:r>
              <a:rPr sz="1400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00" spc="-119" dirty="0">
                <a:solidFill>
                  <a:srgbClr val="22373A"/>
                </a:solidFill>
                <a:latin typeface="Arial"/>
                <a:cs typeface="Arial"/>
              </a:rPr>
              <a:t>means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sufficient </a:t>
            </a:r>
            <a:r>
              <a:rPr sz="1400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describe</a:t>
            </a:r>
            <a:r>
              <a:rPr lang="en-US" sz="1400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 . . ,</a:t>
            </a:r>
            <a:r>
              <a:rPr sz="1400" i="1" spc="-1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6468885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7">
            <a:extLst>
              <a:ext uri="{FF2B5EF4-FFF2-40B4-BE49-F238E27FC236}">
                <a16:creationId xmlns:a16="http://schemas.microsoft.com/office/drawing/2014/main" id="{BDEE442B-53BE-C94A-8AE5-E0F7CA67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290" name="TextBox 2">
            <a:extLst>
              <a:ext uri="{FF2B5EF4-FFF2-40B4-BE49-F238E27FC236}">
                <a16:creationId xmlns:a16="http://schemas.microsoft.com/office/drawing/2014/main" id="{7DEEC993-7541-B044-8954-CA92F76FB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1FB9F567-D131-EC41-8744-DAA3872A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r="4443" b="9196"/>
          <a:stretch>
            <a:fillRect/>
          </a:stretch>
        </p:blipFill>
        <p:spPr bwMode="auto">
          <a:xfrm>
            <a:off x="1143000" y="1200150"/>
            <a:ext cx="7015163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45703-12B3-0B49-B7A6-24C3B945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 dirty="0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lang="en-US"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52" dirty="0" err="1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 err="1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56838855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828AB8-3ECE-3942-9BA8-1E0890FC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50726342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E6D8231-A6BC-B64D-9935-0BF6C028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7883" y="3716850"/>
            <a:ext cx="3008712" cy="933673"/>
          </a:xfrm>
          <a:prstGeom prst="rect">
            <a:avLst/>
          </a:prstGeom>
        </p:spPr>
        <p:txBody>
          <a:bodyPr vert="horz" wrap="square" lIns="0" tIns="80220" rIns="0" bIns="0" rtlCol="0">
            <a:spAutoFit/>
          </a:bodyPr>
          <a:lstStyle/>
          <a:p>
            <a:pPr marL="18875">
              <a:spcBef>
                <a:spcPts val="63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Nodes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variables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847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89112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E3103-4E76-3742-ADB6-B81B6D161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307096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0CB3BE-D421-AE4E-A0A3-80DE2204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4558" y="3430710"/>
            <a:ext cx="5606887" cy="531553"/>
          </a:xfrm>
          <a:prstGeom prst="rect">
            <a:avLst/>
          </a:prstGeom>
        </p:spPr>
        <p:txBody>
          <a:bodyPr vert="horz" wrap="square" lIns="0" tIns="48130" rIns="0" bIns="0" rtlCol="0">
            <a:spAutoFit/>
          </a:bodyPr>
          <a:lstStyle/>
          <a:p>
            <a:pPr marL="37749">
              <a:spcBef>
                <a:spcPts val="377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413357" indent="-188747">
              <a:spcBef>
                <a:spcPts val="230"/>
              </a:spcBef>
              <a:buFont typeface="DejaVu Sans"/>
              <a:buChar char="•"/>
              <a:tabLst>
                <a:tab pos="414301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intervention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5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inactivates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natural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mechanism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5398" y="3874497"/>
            <a:ext cx="5257695" cy="81531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44428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22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forcing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take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</a:t>
            </a:r>
            <a:r>
              <a:rPr sz="1486" spc="-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mechanisms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remain</a:t>
            </a:r>
            <a:r>
              <a:rPr sz="1486" spc="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unmodified</a:t>
            </a:r>
            <a:endParaRPr sz="1486" dirty="0">
              <a:latin typeface="Arial"/>
              <a:cs typeface="Arial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also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i="1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i="1" spc="-74" dirty="0">
                <a:solidFill>
                  <a:srgbClr val="22373A"/>
                </a:solidFill>
                <a:latin typeface="Arial"/>
                <a:cs typeface="Arial"/>
              </a:rPr>
              <a:t>complex </a:t>
            </a:r>
            <a:r>
              <a:rPr sz="1486" i="1" spc="-45" dirty="0">
                <a:solidFill>
                  <a:srgbClr val="22373A"/>
                </a:solidFill>
                <a:latin typeface="Arial"/>
                <a:cs typeface="Arial"/>
              </a:rPr>
              <a:t>functions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than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just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26019811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DE882A-0218-DA4C-AAE3-3CE5DED5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5188" y="3948198"/>
            <a:ext cx="5628593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Interventions </a:t>
            </a:r>
            <a:r>
              <a:rPr sz="1486" b="1" dirty="0">
                <a:solidFill>
                  <a:srgbClr val="FF0000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the notion of ‘experimentally manipulate</a:t>
            </a:r>
            <a:r>
              <a:rPr sz="1486" b="1" spc="104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FF0000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22650" algn="ctr">
              <a:spcBef>
                <a:spcPts val="260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while </a:t>
            </a:r>
            <a:r>
              <a:rPr sz="1486" b="1" spc="-15" dirty="0">
                <a:solidFill>
                  <a:srgbClr val="FF0000"/>
                </a:solidFill>
                <a:latin typeface="LM Sans 10"/>
                <a:cs typeface="LM Sans 10"/>
              </a:rPr>
              <a:t>keeping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all other conditions exactly the</a:t>
            </a:r>
            <a:r>
              <a:rPr sz="1486" b="1" spc="15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same’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486817437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138072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Interventions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5508736" cy="79011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072E9-3A24-E143-88F1-4EDDC9A8C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1FD0F-5F79-B243-9023-41019D4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35972"/>
      </p:ext>
    </p:extLst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BF82BBC-1E92-244B-95A6-8A5103DE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4208175463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2451CD01-B3F3-E34A-93FE-5F9932DA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558" y="3492963"/>
            <a:ext cx="528317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After </a:t>
            </a:r>
            <a:r>
              <a:rPr sz="1486" u="sng" spc="-3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intervention 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do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</a:t>
            </a:r>
            <a:r>
              <a:rPr sz="1561" u="sng" spc="33" baseline="-1190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8"/>
                <a:cs typeface="LM Sans 8"/>
              </a:rPr>
              <a:t>aerosols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 </a:t>
            </a:r>
            <a:r>
              <a:rPr sz="1486" u="sng" spc="13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:= </a:t>
            </a:r>
            <a:r>
              <a:rPr sz="1486" u="sng" spc="-11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certain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aerosol</a:t>
            </a:r>
            <a:r>
              <a:rPr sz="1486" u="sng" spc="-16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concentration: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4557" y="3902915"/>
            <a:ext cx="696496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3198" y="3874696"/>
            <a:ext cx="270765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certain aerosol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concentration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6807" y="4312846"/>
            <a:ext cx="3690107" cy="65494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94374">
              <a:spcBef>
                <a:spcPts val="141"/>
              </a:spcBef>
              <a:tabLst>
                <a:tab pos="841813" algn="l"/>
              </a:tabLst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clouds	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94374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886281" y="3935420"/>
            <a:ext cx="1238214" cy="821072"/>
            <a:chOff x="3189350" y="2647906"/>
            <a:chExt cx="833119" cy="552450"/>
          </a:xfrm>
        </p:grpSpPr>
        <p:sp>
          <p:nvSpPr>
            <p:cNvPr id="36" name="object 36"/>
            <p:cNvSpPr/>
            <p:nvPr/>
          </p:nvSpPr>
          <p:spPr>
            <a:xfrm>
              <a:off x="3189350" y="3046993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7469" y="3125511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64604" y="3052408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0924" y="3095187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26706" y="26479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58840" y="2770827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4149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0493" y="2770827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0742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26706" y="28932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0030" y="299771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42595" y="301937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96018" y="2840139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96018" y="2840139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01611" y="2991760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68758" y="301342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88623" y="2847179"/>
              <a:ext cx="107314" cy="215265"/>
            </a:xfrm>
            <a:custGeom>
              <a:avLst/>
              <a:gdLst/>
              <a:ahLst/>
              <a:cxnLst/>
              <a:rect l="l" t="t" r="r" b="b"/>
              <a:pathLst>
                <a:path w="107314" h="215264">
                  <a:moveTo>
                    <a:pt x="0" y="0"/>
                  </a:moveTo>
                  <a:lnTo>
                    <a:pt x="76893" y="76893"/>
                  </a:lnTo>
                </a:path>
                <a:path w="107314" h="215264">
                  <a:moveTo>
                    <a:pt x="76893" y="0"/>
                  </a:moveTo>
                  <a:lnTo>
                    <a:pt x="0" y="76893"/>
                  </a:lnTo>
                </a:path>
                <a:path w="107314" h="215264">
                  <a:moveTo>
                    <a:pt x="30865" y="138624"/>
                  </a:moveTo>
                  <a:lnTo>
                    <a:pt x="107217" y="214976"/>
                  </a:lnTo>
                </a:path>
                <a:path w="107314" h="215264">
                  <a:moveTo>
                    <a:pt x="107217" y="138624"/>
                  </a:moveTo>
                  <a:lnTo>
                    <a:pt x="30865" y="214976"/>
                  </a:lnTo>
                </a:path>
              </a:pathLst>
            </a:custGeom>
            <a:ln w="16090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97962" y="39028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2707" y="4747101"/>
            <a:ext cx="382223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76462" y="4747101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95822089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7B3F-CF14-7248-AAFC-9A41B0BAD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1768018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59821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7">
            <a:extLst>
              <a:ext uri="{FF2B5EF4-FFF2-40B4-BE49-F238E27FC236}">
                <a16:creationId xmlns:a16="http://schemas.microsoft.com/office/drawing/2014/main" id="{9C2522BF-B7F9-E541-8C1F-812A67A5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4338" name="TextBox 2">
            <a:extLst>
              <a:ext uri="{FF2B5EF4-FFF2-40B4-BE49-F238E27FC236}">
                <a16:creationId xmlns:a16="http://schemas.microsoft.com/office/drawing/2014/main" id="{12F876B2-11D5-424A-AAB4-DD128AE6B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E86ABB52-B72B-1B4C-B660-F4D94ED7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7413"/>
            <a:ext cx="68516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DAA05-7B65-3949-81D8-6B664C67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2350677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 dirty="0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76443" algn="ctr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This lecture: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Convey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 through</a:t>
            </a:r>
            <a:r>
              <a:rPr sz="1486" b="1" spc="178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examples.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696325496"/>
      </p:ext>
    </p:extLst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32B0B4-3AB5-6949-B0D2-4464480FA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80442108"/>
      </p:ext>
    </p:extLst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A7AE713-6067-364A-B426-A2A2DB6A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088412288"/>
      </p:ext>
    </p:extLst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CB1E34-C17F-794F-B844-E81DB3CA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6807" y="2181401"/>
            <a:ext cx="5588955" cy="106354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9437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94374">
              <a:spcBef>
                <a:spcPts val="1003"/>
              </a:spcBef>
            </a:pPr>
            <a:r>
              <a:rPr sz="1486" u="sng" spc="-7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Idea: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covariance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  <a:p>
            <a:pPr marL="491687">
              <a:spcBef>
                <a:spcPts val="832"/>
              </a:spcBef>
            </a:pPr>
            <a:endParaRPr sz="1486" dirty="0">
              <a:latin typeface="Arial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593D5-67D6-D244-BF68-0CD20096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56" y="3039298"/>
            <a:ext cx="4209343" cy="14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4659"/>
      </p:ext>
    </p:extLst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A7F399B-F738-B542-BB3D-71CF46A3E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65549963"/>
      </p:ext>
    </p:extLst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F8E4AC-74E6-FE40-A6E4-F36824D6D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9149736"/>
      </p:ext>
    </p:extLst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C5D0B5A-767B-FE41-8504-C2C79E59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1184" y="2932586"/>
            <a:ext cx="1095707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006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24558" y="2181401"/>
            <a:ext cx="5471928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1003"/>
              </a:spcBef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First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lang="en-US"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0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11E63F-C850-FA4C-B235-31994AF6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30" y="3039298"/>
            <a:ext cx="4032470" cy="15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4357"/>
      </p:ext>
    </p:extLst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2BF3A1-2FF7-BA45-8F6C-E93791063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27377247"/>
      </p:ext>
    </p:extLst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770AB54-2B11-1E44-8E0A-2EA3514E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CBAC2-F5C5-214A-8622-DC2586A2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22" y="2301772"/>
            <a:ext cx="3574037" cy="25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6257"/>
      </p:ext>
    </p:extLst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DBB2F4-3A65-D34C-918E-19DD44689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539A7F-AD33-FE49-9192-43B265D6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80243"/>
            <a:ext cx="7197686" cy="24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40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7">
            <a:extLst>
              <a:ext uri="{FF2B5EF4-FFF2-40B4-BE49-F238E27FC236}">
                <a16:creationId xmlns:a16="http://schemas.microsoft.com/office/drawing/2014/main" id="{BC1A96FD-D026-2049-84C5-E484E6EB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A8AAA111-9F6A-3B41-99E4-89CA7026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571500"/>
            <a:ext cx="8216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3D2C5C-1310-2E40-B825-F72D69F6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871688635"/>
      </p:ext>
    </p:extLst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3C1698-93E2-BB46-B041-9274B66BD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285649"/>
            <a:ext cx="5816400" cy="2373002"/>
          </a:xfrm>
          <a:prstGeom prst="rect">
            <a:avLst/>
          </a:prstGeom>
        </p:spPr>
        <p:txBody>
          <a:bodyPr vert="horz" wrap="square" lIns="0" tIns="125520" rIns="0" bIns="0" rtlCol="0">
            <a:spAutoFit/>
          </a:bodyPr>
          <a:lstStyle/>
          <a:p>
            <a:pPr marL="18875">
              <a:spcBef>
                <a:spcPts val="988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Total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9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spc="97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83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103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Direct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endParaRPr sz="1486">
              <a:latin typeface="LM Sans 10"/>
              <a:cs typeface="LM Sans 10"/>
            </a:endParaRPr>
          </a:p>
          <a:p>
            <a:pPr marL="394482" marR="7550" indent="-188747">
              <a:lnSpc>
                <a:spcPct val="114599"/>
              </a:lnSpc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regressing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multivariate regression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parents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3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416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913548227"/>
      </p:ext>
    </p:extLst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F2032-6A8C-EE40-95AD-B982DD738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Conceptual</a:t>
            </a:r>
            <a:r>
              <a:rPr spc="-67" dirty="0"/>
              <a:t> </a:t>
            </a:r>
            <a:r>
              <a:rPr spc="-7" dirty="0"/>
              <a:t>Findings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8235" y="791222"/>
            <a:ext cx="5794695" cy="178282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338802" indent="-188747">
              <a:spcBef>
                <a:spcPts val="409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‘experimentally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manipulate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>
              <a:spcBef>
                <a:spcPts val="260"/>
              </a:spcBef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same’.</a:t>
            </a:r>
            <a:endParaRPr sz="1486">
              <a:latin typeface="Arial"/>
              <a:cs typeface="Arial"/>
            </a:endParaRPr>
          </a:p>
          <a:p>
            <a:pPr marL="338802" marR="83049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identifiable.</a:t>
            </a:r>
            <a:endParaRPr sz="1486">
              <a:latin typeface="Arial"/>
              <a:cs typeface="Arial"/>
            </a:endParaRPr>
          </a:p>
          <a:p>
            <a:pPr marL="338802" marR="126461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identifiable, 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further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estimate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87424"/>
      </p:ext>
    </p:extLst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5907000-39F2-6D4A-827A-34588A1E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5AF3DB8-E19E-A24C-8227-A36FD8C5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5248"/>
      </p:ext>
    </p:extLst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6C3987-6C1A-924E-9E3D-62B143952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9592" y="3509818"/>
            <a:ext cx="217914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24893356"/>
      </p:ext>
    </p:extLst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86E789-AD22-084C-84E6-078F001A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B091EC-4491-734A-9C87-EA1009FC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2681"/>
      </p:ext>
    </p:extLst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503544"/>
            <a:ext cx="2466049" cy="1321266"/>
            <a:chOff x="1502626" y="1011644"/>
            <a:chExt cx="1659255" cy="889000"/>
          </a:xfrm>
        </p:grpSpPr>
        <p:sp>
          <p:nvSpPr>
            <p:cNvPr id="5" name="object 5"/>
            <p:cNvSpPr/>
            <p:nvPr/>
          </p:nvSpPr>
          <p:spPr>
            <a:xfrm>
              <a:off x="2194560" y="1317549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617" y="262502"/>
                  </a:lnTo>
                  <a:lnTo>
                    <a:pt x="249293" y="249293"/>
                  </a:lnTo>
                  <a:lnTo>
                    <a:pt x="262502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502" y="36895"/>
                  </a:lnTo>
                  <a:lnTo>
                    <a:pt x="249293" y="18220"/>
                  </a:lnTo>
                  <a:lnTo>
                    <a:pt x="230617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2626" y="1334698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9089" y="1334698"/>
              <a:ext cx="398698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8851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05533" y="1503897"/>
            <a:ext cx="2439623" cy="1320322"/>
            <a:chOff x="1520204" y="1011881"/>
            <a:chExt cx="1641475" cy="888365"/>
          </a:xfrm>
        </p:grpSpPr>
        <p:sp>
          <p:nvSpPr>
            <p:cNvPr id="15" name="object 15"/>
            <p:cNvSpPr/>
            <p:nvPr/>
          </p:nvSpPr>
          <p:spPr>
            <a:xfrm>
              <a:off x="2455215" y="1459880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7593" y="1411008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95418" y="131755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8304" y="0"/>
                  </a:moveTo>
                  <a:lnTo>
                    <a:pt x="36895" y="5010"/>
                  </a:lnTo>
                  <a:lnTo>
                    <a:pt x="18220" y="18220"/>
                  </a:lnTo>
                  <a:lnTo>
                    <a:pt x="5010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10" y="230617"/>
                  </a:lnTo>
                  <a:lnTo>
                    <a:pt x="18220" y="249293"/>
                  </a:lnTo>
                  <a:lnTo>
                    <a:pt x="36895" y="262502"/>
                  </a:lnTo>
                  <a:lnTo>
                    <a:pt x="58304" y="267513"/>
                  </a:lnTo>
                  <a:lnTo>
                    <a:pt x="208351" y="267513"/>
                  </a:lnTo>
                  <a:lnTo>
                    <a:pt x="229894" y="262502"/>
                  </a:lnTo>
                  <a:lnTo>
                    <a:pt x="248864" y="249293"/>
                  </a:lnTo>
                  <a:lnTo>
                    <a:pt x="262369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369" y="36895"/>
                  </a:lnTo>
                  <a:lnTo>
                    <a:pt x="248864" y="18220"/>
                  </a:lnTo>
                  <a:lnTo>
                    <a:pt x="229894" y="5010"/>
                  </a:lnTo>
                  <a:lnTo>
                    <a:pt x="208351" y="0"/>
                  </a:lnTo>
                  <a:lnTo>
                    <a:pt x="58304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670E354-1642-3041-98D5-9A1FC408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1CE400D-A65F-C940-89B6-F5CA570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91238"/>
      </p:ext>
    </p:extLst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8A7731-57A3-5D4E-B8F4-80B394969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9430" y="3509818"/>
            <a:ext cx="261988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mediator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62711037"/>
      </p:ext>
    </p:extLst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7823EF0-3EED-AC44-9B48-7302AB39B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93509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</a:t>
            </a:r>
            <a:r>
              <a:rPr sz="1486" b="1" spc="1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3455"/>
            <a:ext cx="1962080" cy="1301447"/>
            <a:chOff x="1623522" y="1018312"/>
            <a:chExt cx="1320165" cy="875665"/>
          </a:xfrm>
        </p:grpSpPr>
        <p:sp>
          <p:nvSpPr>
            <p:cNvPr id="5" name="object 5"/>
            <p:cNvSpPr/>
            <p:nvPr/>
          </p:nvSpPr>
          <p:spPr>
            <a:xfrm>
              <a:off x="1623522" y="1650226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8801"/>
              <a:ext cx="250365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6536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8312"/>
              <a:ext cx="250365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265798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6470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1733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1198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0" y="0"/>
                  </a:moveTo>
                  <a:lnTo>
                    <a:pt x="265798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3268" y="1516470"/>
              <a:ext cx="131445" cy="148590"/>
            </a:xfrm>
            <a:custGeom>
              <a:avLst/>
              <a:gdLst/>
              <a:ahLst/>
              <a:cxnLst/>
              <a:rect l="l" t="t" r="r" b="b"/>
              <a:pathLst>
                <a:path w="131444" h="148589">
                  <a:moveTo>
                    <a:pt x="78024" y="0"/>
                  </a:moveTo>
                  <a:lnTo>
                    <a:pt x="0" y="61733"/>
                  </a:lnTo>
                  <a:lnTo>
                    <a:pt x="131184" y="148332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0260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6501" y="1513694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2205" y="3509818"/>
            <a:ext cx="293792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cannot </a:t>
            </a:r>
            <a:r>
              <a:rPr sz="1486" b="1" spc="15" dirty="0">
                <a:solidFill>
                  <a:srgbClr val="22373A"/>
                </a:solidFill>
                <a:latin typeface="LM Sans 10"/>
                <a:cs typeface="LM Sans 10"/>
              </a:rPr>
              <a:t>be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identified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117287"/>
      </p:ext>
    </p:extLst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70196"/>
            <a:ext cx="1962080" cy="1253315"/>
            <a:chOff x="1623522" y="1123774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23774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4809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200084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42414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31681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45939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B8B7123-0D57-2843-9424-BBF85AB46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9BFC026-2DFE-5E47-8495-A5FD9A17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4877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7">
            <a:extLst>
              <a:ext uri="{FF2B5EF4-FFF2-40B4-BE49-F238E27FC236}">
                <a16:creationId xmlns:a16="http://schemas.microsoft.com/office/drawing/2014/main" id="{04078F4C-B5A7-D541-AE55-474495FB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B4721F28-A438-0040-AEB6-6AACDA4F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603250"/>
            <a:ext cx="82169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179" y="1540500"/>
            <a:ext cx="2440567" cy="1426966"/>
            <a:chOff x="1519967" y="1036509"/>
            <a:chExt cx="1642110" cy="960119"/>
          </a:xfrm>
        </p:grpSpPr>
        <p:sp>
          <p:nvSpPr>
            <p:cNvPr id="5" name="object 5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8351"/>
                  </a:lnTo>
                  <a:lnTo>
                    <a:pt x="5023" y="230256"/>
                  </a:lnTo>
                  <a:lnTo>
                    <a:pt x="18327" y="249186"/>
                  </a:lnTo>
                  <a:lnTo>
                    <a:pt x="37257" y="262489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489"/>
                  </a:lnTo>
                  <a:lnTo>
                    <a:pt x="249722" y="249186"/>
                  </a:lnTo>
                  <a:lnTo>
                    <a:pt x="263226" y="230256"/>
                  </a:lnTo>
                  <a:lnTo>
                    <a:pt x="268370" y="208351"/>
                  </a:lnTo>
                  <a:lnTo>
                    <a:pt x="268370" y="58304"/>
                  </a:lnTo>
                  <a:lnTo>
                    <a:pt x="263226" y="36895"/>
                  </a:lnTo>
                  <a:lnTo>
                    <a:pt x="249722" y="18220"/>
                  </a:lnTo>
                  <a:lnTo>
                    <a:pt x="230751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3522" y="112377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3887" y="124809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4386" y="120008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59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57692" y="1731681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155" y="1342414"/>
              <a:ext cx="266065" cy="339725"/>
            </a:xfrm>
            <a:custGeom>
              <a:avLst/>
              <a:gdLst/>
              <a:ahLst/>
              <a:cxnLst/>
              <a:rect l="l" t="t" r="r" b="b"/>
              <a:pathLst>
                <a:path w="266064" h="339725">
                  <a:moveTo>
                    <a:pt x="0" y="0"/>
                  </a:moveTo>
                  <a:lnTo>
                    <a:pt x="265798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226" y="1645939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5533" y="1540852"/>
            <a:ext cx="2439623" cy="1426024"/>
            <a:chOff x="1520204" y="1036746"/>
            <a:chExt cx="1641475" cy="959485"/>
          </a:xfrm>
        </p:grpSpPr>
        <p:sp>
          <p:nvSpPr>
            <p:cNvPr id="21" name="object 21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23"/>
                  </a:lnTo>
                  <a:lnTo>
                    <a:pt x="18327" y="18327"/>
                  </a:lnTo>
                  <a:lnTo>
                    <a:pt x="5023" y="37257"/>
                  </a:lnTo>
                  <a:lnTo>
                    <a:pt x="0" y="59161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502"/>
                  </a:lnTo>
                  <a:lnTo>
                    <a:pt x="249722" y="249293"/>
                  </a:lnTo>
                  <a:lnTo>
                    <a:pt x="263226" y="230617"/>
                  </a:lnTo>
                  <a:lnTo>
                    <a:pt x="268370" y="209209"/>
                  </a:lnTo>
                  <a:lnTo>
                    <a:pt x="268370" y="59161"/>
                  </a:lnTo>
                  <a:lnTo>
                    <a:pt x="263226" y="37257"/>
                  </a:lnTo>
                  <a:lnTo>
                    <a:pt x="249722" y="18327"/>
                  </a:lnTo>
                  <a:lnTo>
                    <a:pt x="230751" y="5023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2CFECF-D492-BA49-80A7-B077A00E8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80CEFE06-4C13-0B43-AA88-AA2BE287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4010"/>
      </p:ext>
    </p:extLst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EE5606-65A7-944F-A6D3-19C244AC6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51415"/>
            <a:ext cx="1962080" cy="1253315"/>
            <a:chOff x="1623522" y="1111137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11137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35462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19711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187447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29778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19044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33303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29778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33303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7044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3458" y="3438417"/>
            <a:ext cx="5813571" cy="1055497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374664" marR="362395" algn="ctr">
              <a:lnSpc>
                <a:spcPct val="114599"/>
              </a:lnSpc>
              <a:spcBef>
                <a:spcPts val="14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common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, this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would 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introduce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bias.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However,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sometimes the available dataset is already biased, e.g., if  samples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are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missing (selection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491252481"/>
      </p:ext>
    </p:extLst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BAB08BF-F154-4940-B82A-BF4A96842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0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6047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029"/>
              <a:ext cx="273050" cy="84455"/>
            </a:xfrm>
            <a:custGeom>
              <a:avLst/>
              <a:gdLst/>
              <a:ahLst/>
              <a:cxnLst/>
              <a:rect l="l" t="t" r="r" b="b"/>
              <a:pathLst>
                <a:path w="273050" h="84455">
                  <a:moveTo>
                    <a:pt x="0" y="84026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7790"/>
            </a:xfrm>
            <a:custGeom>
              <a:avLst/>
              <a:gdLst/>
              <a:ahLst/>
              <a:cxnLst/>
              <a:rect l="l" t="t" r="r" b="b"/>
              <a:pathLst>
                <a:path w="151764" h="97790">
                  <a:moveTo>
                    <a:pt x="0" y="0"/>
                  </a:moveTo>
                  <a:lnTo>
                    <a:pt x="9431" y="97745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1"/>
            <a:ext cx="769166" cy="1462830"/>
            <a:chOff x="2636129" y="1003009"/>
            <a:chExt cx="517525" cy="984250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7815"/>
            </a:xfrm>
            <a:custGeom>
              <a:avLst/>
              <a:gdLst/>
              <a:ahLst/>
              <a:cxnLst/>
              <a:rect l="l" t="t" r="r" b="b"/>
              <a:pathLst>
                <a:path w="294639" h="297815">
                  <a:moveTo>
                    <a:pt x="0" y="0"/>
                  </a:moveTo>
                  <a:lnTo>
                    <a:pt x="294093" y="297523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79823"/>
              <a:ext cx="139065" cy="140970"/>
            </a:xfrm>
            <a:custGeom>
              <a:avLst/>
              <a:gdLst/>
              <a:ahLst/>
              <a:cxnLst/>
              <a:rect l="l" t="t" r="r" b="b"/>
              <a:pathLst>
                <a:path w="139064" h="140969">
                  <a:moveTo>
                    <a:pt x="70308" y="0"/>
                  </a:moveTo>
                  <a:lnTo>
                    <a:pt x="0" y="69450"/>
                  </a:lnTo>
                  <a:lnTo>
                    <a:pt x="138901" y="140616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130"/>
            </a:xfrm>
            <a:custGeom>
              <a:avLst/>
              <a:gdLst/>
              <a:ahLst/>
              <a:cxnLst/>
              <a:rect l="l" t="t" r="r" b="b"/>
              <a:pathLst>
                <a:path w="192405" h="532130">
                  <a:moveTo>
                    <a:pt x="192060" y="53159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6556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6819"/>
            <a:ext cx="1071169" cy="582587"/>
          </a:xfrm>
          <a:prstGeom prst="rect">
            <a:avLst/>
          </a:prstGeom>
        </p:spPr>
        <p:txBody>
          <a:bodyPr vert="horz" wrap="square" lIns="0" tIns="83050" rIns="0" bIns="0" rtlCol="0">
            <a:spAutoFit/>
          </a:bodyPr>
          <a:lstStyle/>
          <a:p>
            <a:pPr marL="75499">
              <a:spcBef>
                <a:spcPts val="652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8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2330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2827"/>
              <a:ext cx="83185" cy="144145"/>
            </a:xfrm>
            <a:custGeom>
              <a:avLst/>
              <a:gdLst/>
              <a:ahLst/>
              <a:cxnLst/>
              <a:rect l="l" t="t" r="r" b="b"/>
              <a:pathLst>
                <a:path w="83185" h="144144">
                  <a:moveTo>
                    <a:pt x="0" y="144045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2889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3291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7596"/>
                  </a:lnTo>
                  <a:lnTo>
                    <a:pt x="35797" y="29580"/>
                  </a:lnTo>
                  <a:lnTo>
                    <a:pt x="9043" y="62336"/>
                  </a:lnTo>
                  <a:lnTo>
                    <a:pt x="0" y="100317"/>
                  </a:lnTo>
                  <a:lnTo>
                    <a:pt x="977" y="113888"/>
                  </a:lnTo>
                  <a:lnTo>
                    <a:pt x="16290" y="150905"/>
                  </a:lnTo>
                  <a:lnTo>
                    <a:pt x="47881" y="180325"/>
                  </a:lnTo>
                  <a:lnTo>
                    <a:pt x="91314" y="197419"/>
                  </a:lnTo>
                  <a:lnTo>
                    <a:pt x="123467" y="200635"/>
                  </a:lnTo>
                  <a:lnTo>
                    <a:pt x="139611" y="199831"/>
                  </a:lnTo>
                  <a:lnTo>
                    <a:pt x="184344" y="187773"/>
                  </a:lnTo>
                  <a:lnTo>
                    <a:pt x="220034" y="162212"/>
                  </a:lnTo>
                  <a:lnTo>
                    <a:pt x="242005" y="126575"/>
                  </a:lnTo>
                  <a:lnTo>
                    <a:pt x="246078" y="100317"/>
                  </a:lnTo>
                  <a:lnTo>
                    <a:pt x="245086" y="87121"/>
                  </a:lnTo>
                  <a:lnTo>
                    <a:pt x="228929" y="50587"/>
                  </a:lnTo>
                  <a:lnTo>
                    <a:pt x="198062" y="21167"/>
                  </a:lnTo>
                  <a:lnTo>
                    <a:pt x="154763" y="3322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29" y="1791256"/>
            <a:ext cx="1944149" cy="889023"/>
            <a:chOff x="1568647" y="1205228"/>
            <a:chExt cx="1308100" cy="598170"/>
          </a:xfrm>
        </p:grpSpPr>
        <p:sp>
          <p:nvSpPr>
            <p:cNvPr id="38" name="object 38"/>
            <p:cNvSpPr/>
            <p:nvPr/>
          </p:nvSpPr>
          <p:spPr>
            <a:xfrm>
              <a:off x="1646672" y="1322694"/>
              <a:ext cx="120650" cy="180975"/>
            </a:xfrm>
            <a:custGeom>
              <a:avLst/>
              <a:gdLst/>
              <a:ahLst/>
              <a:cxnLst/>
              <a:rect l="l" t="t" r="r" b="b"/>
              <a:pathLst>
                <a:path w="120650" h="180975">
                  <a:moveTo>
                    <a:pt x="120038" y="18091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4495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350"/>
            </a:xfrm>
            <a:custGeom>
              <a:avLst/>
              <a:gdLst/>
              <a:ahLst/>
              <a:cxnLst/>
              <a:rect l="l" t="t" r="r" b="b"/>
              <a:pathLst>
                <a:path w="145414" h="133350">
                  <a:moveTo>
                    <a:pt x="0" y="0"/>
                  </a:moveTo>
                  <a:lnTo>
                    <a:pt x="81454" y="132899"/>
                  </a:lnTo>
                  <a:lnTo>
                    <a:pt x="144903" y="57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699957"/>
              <a:ext cx="246379" cy="55880"/>
            </a:xfrm>
            <a:custGeom>
              <a:avLst/>
              <a:gdLst/>
              <a:ahLst/>
              <a:cxnLst/>
              <a:rect l="l" t="t" r="r" b="b"/>
              <a:pathLst>
                <a:path w="246380" h="55880">
                  <a:moveTo>
                    <a:pt x="0" y="0"/>
                  </a:moveTo>
                  <a:lnTo>
                    <a:pt x="246078" y="55731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5959"/>
              <a:ext cx="155575" cy="97155"/>
            </a:xfrm>
            <a:custGeom>
              <a:avLst/>
              <a:gdLst/>
              <a:ahLst/>
              <a:cxnLst/>
              <a:rect l="l" t="t" r="r" b="b"/>
              <a:pathLst>
                <a:path w="155575" h="97155">
                  <a:moveTo>
                    <a:pt x="22292" y="0"/>
                  </a:moveTo>
                  <a:lnTo>
                    <a:pt x="0" y="96887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26130141"/>
      </p:ext>
    </p:extLst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72CB358-0E63-5847-B304-0EE60E9C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30" y="1791257"/>
            <a:ext cx="2124407" cy="1201408"/>
            <a:chOff x="1568647" y="1205228"/>
            <a:chExt cx="1429385" cy="808355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45021" y="1771979"/>
              <a:ext cx="240665" cy="229235"/>
            </a:xfrm>
            <a:custGeom>
              <a:avLst/>
              <a:gdLst/>
              <a:ahLst/>
              <a:cxnLst/>
              <a:rect l="l" t="t" r="r" b="b"/>
              <a:pathLst>
                <a:path w="240664" h="229235">
                  <a:moveTo>
                    <a:pt x="50587" y="0"/>
                  </a:moveTo>
                  <a:lnTo>
                    <a:pt x="31831" y="4287"/>
                  </a:lnTo>
                  <a:lnTo>
                    <a:pt x="15647" y="15647"/>
                  </a:lnTo>
                  <a:lnTo>
                    <a:pt x="4287" y="31831"/>
                  </a:lnTo>
                  <a:lnTo>
                    <a:pt x="0" y="50587"/>
                  </a:lnTo>
                  <a:lnTo>
                    <a:pt x="0" y="178342"/>
                  </a:lnTo>
                  <a:lnTo>
                    <a:pt x="4287" y="196736"/>
                  </a:lnTo>
                  <a:lnTo>
                    <a:pt x="15647" y="212960"/>
                  </a:lnTo>
                  <a:lnTo>
                    <a:pt x="31831" y="224522"/>
                  </a:lnTo>
                  <a:lnTo>
                    <a:pt x="50587" y="228929"/>
                  </a:lnTo>
                  <a:lnTo>
                    <a:pt x="189488" y="228929"/>
                  </a:lnTo>
                  <a:lnTo>
                    <a:pt x="207882" y="224522"/>
                  </a:lnTo>
                  <a:lnTo>
                    <a:pt x="224106" y="212960"/>
                  </a:lnTo>
                  <a:lnTo>
                    <a:pt x="235668" y="196736"/>
                  </a:lnTo>
                  <a:lnTo>
                    <a:pt x="240076" y="178342"/>
                  </a:lnTo>
                  <a:lnTo>
                    <a:pt x="240076" y="50587"/>
                  </a:lnTo>
                  <a:lnTo>
                    <a:pt x="235668" y="31831"/>
                  </a:lnTo>
                  <a:lnTo>
                    <a:pt x="224106" y="15647"/>
                  </a:lnTo>
                  <a:lnTo>
                    <a:pt x="207882" y="4287"/>
                  </a:lnTo>
                  <a:lnTo>
                    <a:pt x="189488" y="0"/>
                  </a:lnTo>
                  <a:lnTo>
                    <a:pt x="50587" y="0"/>
                  </a:lnTo>
                  <a:close/>
                </a:path>
                <a:path w="240664" h="229235">
                  <a:moveTo>
                    <a:pt x="0" y="0"/>
                  </a:moveTo>
                  <a:lnTo>
                    <a:pt x="0" y="0"/>
                  </a:lnTo>
                </a:path>
                <a:path w="240664" h="229235">
                  <a:moveTo>
                    <a:pt x="240076" y="228929"/>
                  </a:moveTo>
                  <a:lnTo>
                    <a:pt x="240076" y="228929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096067478"/>
      </p:ext>
    </p:extLst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DD8DE51-7B02-EC47-8B72-A2E035EDA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80063" y="1791257"/>
            <a:ext cx="2241433" cy="1389215"/>
            <a:chOff x="1368499" y="1205228"/>
            <a:chExt cx="1508125" cy="934719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8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9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0874" y="1585063"/>
              <a:ext cx="1102995" cy="542290"/>
            </a:xfrm>
            <a:custGeom>
              <a:avLst/>
              <a:gdLst/>
              <a:ahLst/>
              <a:cxnLst/>
              <a:rect l="l" t="t" r="r" b="b"/>
              <a:pathLst>
                <a:path w="1102995" h="542289">
                  <a:moveTo>
                    <a:pt x="913147" y="0"/>
                  </a:moveTo>
                  <a:lnTo>
                    <a:pt x="894391" y="4273"/>
                  </a:lnTo>
                  <a:lnTo>
                    <a:pt x="878207" y="15540"/>
                  </a:lnTo>
                  <a:lnTo>
                    <a:pt x="866846" y="31469"/>
                  </a:lnTo>
                  <a:lnTo>
                    <a:pt x="862559" y="49730"/>
                  </a:lnTo>
                  <a:lnTo>
                    <a:pt x="862559" y="178342"/>
                  </a:lnTo>
                  <a:lnTo>
                    <a:pt x="866846" y="196736"/>
                  </a:lnTo>
                  <a:lnTo>
                    <a:pt x="878207" y="212960"/>
                  </a:lnTo>
                  <a:lnTo>
                    <a:pt x="894391" y="224522"/>
                  </a:lnTo>
                  <a:lnTo>
                    <a:pt x="913147" y="228929"/>
                  </a:lnTo>
                  <a:lnTo>
                    <a:pt x="1052048" y="228929"/>
                  </a:lnTo>
                  <a:lnTo>
                    <a:pt x="1070442" y="224522"/>
                  </a:lnTo>
                  <a:lnTo>
                    <a:pt x="1086666" y="212960"/>
                  </a:lnTo>
                  <a:lnTo>
                    <a:pt x="1098228" y="196736"/>
                  </a:lnTo>
                  <a:lnTo>
                    <a:pt x="1102635" y="178342"/>
                  </a:lnTo>
                  <a:lnTo>
                    <a:pt x="1102635" y="49730"/>
                  </a:lnTo>
                  <a:lnTo>
                    <a:pt x="1098228" y="31469"/>
                  </a:lnTo>
                  <a:lnTo>
                    <a:pt x="1086666" y="15540"/>
                  </a:lnTo>
                  <a:lnTo>
                    <a:pt x="1070442" y="4273"/>
                  </a:lnTo>
                  <a:lnTo>
                    <a:pt x="1052048" y="0"/>
                  </a:lnTo>
                  <a:lnTo>
                    <a:pt x="913147" y="0"/>
                  </a:lnTo>
                  <a:close/>
                </a:path>
                <a:path w="1102995" h="542289">
                  <a:moveTo>
                    <a:pt x="862559" y="0"/>
                  </a:moveTo>
                  <a:lnTo>
                    <a:pt x="862559" y="0"/>
                  </a:lnTo>
                </a:path>
                <a:path w="1102995" h="542289">
                  <a:moveTo>
                    <a:pt x="1102635" y="228929"/>
                  </a:moveTo>
                  <a:lnTo>
                    <a:pt x="1102635" y="228929"/>
                  </a:lnTo>
                </a:path>
                <a:path w="1102995" h="542289">
                  <a:moveTo>
                    <a:pt x="49730" y="312956"/>
                  </a:moveTo>
                  <a:lnTo>
                    <a:pt x="31469" y="317243"/>
                  </a:lnTo>
                  <a:lnTo>
                    <a:pt x="15540" y="328604"/>
                  </a:lnTo>
                  <a:lnTo>
                    <a:pt x="4273" y="344788"/>
                  </a:lnTo>
                  <a:lnTo>
                    <a:pt x="0" y="363544"/>
                  </a:lnTo>
                  <a:lnTo>
                    <a:pt x="0" y="491298"/>
                  </a:lnTo>
                  <a:lnTo>
                    <a:pt x="4273" y="510054"/>
                  </a:lnTo>
                  <a:lnTo>
                    <a:pt x="15540" y="526238"/>
                  </a:lnTo>
                  <a:lnTo>
                    <a:pt x="31469" y="537599"/>
                  </a:lnTo>
                  <a:lnTo>
                    <a:pt x="49730" y="541886"/>
                  </a:lnTo>
                  <a:lnTo>
                    <a:pt x="189488" y="541886"/>
                  </a:lnTo>
                  <a:lnTo>
                    <a:pt x="207749" y="537599"/>
                  </a:lnTo>
                  <a:lnTo>
                    <a:pt x="223678" y="526238"/>
                  </a:lnTo>
                  <a:lnTo>
                    <a:pt x="234945" y="510054"/>
                  </a:lnTo>
                  <a:lnTo>
                    <a:pt x="239218" y="491298"/>
                  </a:lnTo>
                  <a:lnTo>
                    <a:pt x="239218" y="363544"/>
                  </a:lnTo>
                  <a:lnTo>
                    <a:pt x="234945" y="344788"/>
                  </a:lnTo>
                  <a:lnTo>
                    <a:pt x="223678" y="328604"/>
                  </a:lnTo>
                  <a:lnTo>
                    <a:pt x="207749" y="317243"/>
                  </a:lnTo>
                  <a:lnTo>
                    <a:pt x="189488" y="312956"/>
                  </a:lnTo>
                  <a:lnTo>
                    <a:pt x="49730" y="312956"/>
                  </a:lnTo>
                  <a:close/>
                </a:path>
                <a:path w="1102995" h="542289">
                  <a:moveTo>
                    <a:pt x="0" y="312956"/>
                  </a:moveTo>
                  <a:lnTo>
                    <a:pt x="0" y="312956"/>
                  </a:lnTo>
                </a:path>
                <a:path w="1102995" h="542289">
                  <a:moveTo>
                    <a:pt x="239218" y="541886"/>
                  </a:moveTo>
                  <a:lnTo>
                    <a:pt x="239218" y="541886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98742130"/>
      </p:ext>
    </p:extLst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0D1BA7C-8A1D-0449-B2BD-2AD80AE7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425636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 confounder plus</a:t>
            </a:r>
            <a:r>
              <a:rPr sz="1486" b="1" spc="-34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2525267"/>
            <a:ext cx="2430186" cy="362404"/>
            <a:chOff x="1502626" y="1699099"/>
            <a:chExt cx="1635125" cy="243840"/>
          </a:xfrm>
        </p:grpSpPr>
        <p:sp>
          <p:nvSpPr>
            <p:cNvPr id="5" name="object 5"/>
            <p:cNvSpPr/>
            <p:nvPr/>
          </p:nvSpPr>
          <p:spPr>
            <a:xfrm>
              <a:off x="1502626" y="1699099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699099"/>
              <a:ext cx="397840" cy="2357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707673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542073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28176" y="1586090"/>
            <a:ext cx="1073057" cy="1200465"/>
            <a:chOff x="2208279" y="1067184"/>
            <a:chExt cx="721995" cy="807720"/>
          </a:xfrm>
        </p:grpSpPr>
        <p:sp>
          <p:nvSpPr>
            <p:cNvPr id="13" name="object 13"/>
            <p:cNvSpPr/>
            <p:nvPr/>
          </p:nvSpPr>
          <p:spPr>
            <a:xfrm>
              <a:off x="2455215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776267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8279" y="1067184"/>
              <a:ext cx="250365" cy="2357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26062" y="1261817"/>
              <a:ext cx="412750" cy="388620"/>
            </a:xfrm>
            <a:custGeom>
              <a:avLst/>
              <a:gdLst/>
              <a:ahLst/>
              <a:cxnLst/>
              <a:rect l="l" t="t" r="r" b="b"/>
              <a:pathLst>
                <a:path w="412750" h="388619">
                  <a:moveTo>
                    <a:pt x="0" y="0"/>
                  </a:moveTo>
                  <a:lnTo>
                    <a:pt x="412416" y="388409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7892" y="1599639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67735" y="0"/>
                  </a:moveTo>
                  <a:lnTo>
                    <a:pt x="0" y="72880"/>
                  </a:lnTo>
                  <a:lnTo>
                    <a:pt x="142330" y="138043"/>
                  </a:lnTo>
                  <a:lnTo>
                    <a:pt x="6773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17617" y="1602897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1685" y="1586329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4360" y="1834117"/>
            <a:ext cx="776716" cy="735190"/>
            <a:chOff x="1721267" y="1234066"/>
            <a:chExt cx="522605" cy="494665"/>
          </a:xfrm>
        </p:grpSpPr>
        <p:sp>
          <p:nvSpPr>
            <p:cNvPr id="21" name="object 21"/>
            <p:cNvSpPr/>
            <p:nvPr/>
          </p:nvSpPr>
          <p:spPr>
            <a:xfrm>
              <a:off x="1812153" y="1252386"/>
              <a:ext cx="413384" cy="389890"/>
            </a:xfrm>
            <a:custGeom>
              <a:avLst/>
              <a:gdLst/>
              <a:ahLst/>
              <a:cxnLst/>
              <a:rect l="l" t="t" r="r" b="b"/>
              <a:pathLst>
                <a:path w="413385" h="389889">
                  <a:moveTo>
                    <a:pt x="413274" y="0"/>
                  </a:moveTo>
                  <a:lnTo>
                    <a:pt x="0" y="38926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1267" y="1590207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74595" y="0"/>
                  </a:moveTo>
                  <a:lnTo>
                    <a:pt x="0" y="138043"/>
                  </a:lnTo>
                  <a:lnTo>
                    <a:pt x="142330" y="72880"/>
                  </a:lnTo>
                  <a:lnTo>
                    <a:pt x="7459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62309" y="3475959"/>
            <a:ext cx="5818289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Front-door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Allows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to identify causal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but not as simple as 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 certain 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09679063"/>
      </p:ext>
    </p:extLst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3925104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Observational </a:t>
            </a: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6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Discovery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1682114" cy="5080"/>
            </a:xfrm>
            <a:custGeom>
              <a:avLst/>
              <a:gdLst/>
              <a:ahLst/>
              <a:cxnLst/>
              <a:rect l="l" t="t" r="r" b="b"/>
              <a:pathLst>
                <a:path w="1682114" h="5080">
                  <a:moveTo>
                    <a:pt x="0" y="5060"/>
                  </a:moveTo>
                  <a:lnTo>
                    <a:pt x="0" y="0"/>
                  </a:lnTo>
                  <a:lnTo>
                    <a:pt x="1681772" y="0"/>
                  </a:lnTo>
                  <a:lnTo>
                    <a:pt x="16817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AD939-BBA2-4549-8FC9-07579C646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B64C5A-72A4-154A-A8A8-6CB204C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0374"/>
      </p:ext>
    </p:extLst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947F6-4A3F-394A-8907-3768C960B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04755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Result of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us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131645"/>
      </p:ext>
    </p:extLst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CFCB8-204E-2D48-A264-16784CC50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63021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366275557"/>
      </p:ext>
    </p:extLst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5251-4C99-8643-8E7D-376522961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312498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  <a:p>
            <a:pPr>
              <a:spcBef>
                <a:spcPts val="37"/>
              </a:spcBef>
            </a:pPr>
            <a:endParaRPr sz="1709" dirty="0">
              <a:latin typeface="LM Sans 10"/>
              <a:cs typeface="LM Sans 10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1: Scientific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knowledge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Talk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domain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experts,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general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reasoning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2: Observational causal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Learn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24282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4005</TotalTime>
  <Words>6756</Words>
  <Application>Microsoft Macintosh PowerPoint</Application>
  <PresentationFormat>On-screen Show (16:9)</PresentationFormat>
  <Paragraphs>1184</Paragraphs>
  <Slides>138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Arial</vt:lpstr>
      <vt:lpstr>Calibri</vt:lpstr>
      <vt:lpstr>Carlito</vt:lpstr>
      <vt:lpstr>DejaVu Sans</vt:lpstr>
      <vt:lpstr>Liberation Sans</vt:lpstr>
      <vt:lpstr>Liberation Serif</vt:lpstr>
      <vt:lpstr>LM Sans 10</vt:lpstr>
      <vt:lpstr>LM Sans 8</vt:lpstr>
      <vt:lpstr>LM Sans 9</vt:lpstr>
      <vt:lpstr>OpenSymbol</vt:lpstr>
      <vt:lpstr>Times New Roman</vt:lpstr>
      <vt:lpstr>Verdana</vt:lpstr>
      <vt:lpstr>Office Theme</vt:lpstr>
      <vt:lpstr>Causal inference and discovery Pierre Gentine + Adam Massmann + Jakob Runge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Counterfactual reasoning</vt:lpstr>
      <vt:lpstr>Counterfactual reasoning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Graphs</vt:lpstr>
      <vt:lpstr>Probabilistic Graphs</vt:lpstr>
      <vt:lpstr>Causal effects</vt:lpstr>
      <vt:lpstr>Causal effects</vt:lpstr>
      <vt:lpstr>Causal effects</vt:lpstr>
      <vt:lpstr>Causal effects</vt:lpstr>
      <vt:lpstr>Causal effects</vt:lpstr>
      <vt:lpstr>Introduction</vt:lpstr>
      <vt:lpstr>Causal effects</vt:lpstr>
      <vt:lpstr>Causal effects</vt:lpstr>
      <vt:lpstr>Causal effects</vt:lpstr>
      <vt:lpstr>Causal effects</vt:lpstr>
      <vt:lpstr>Causal effects</vt:lpstr>
      <vt:lpstr>Causal effects</vt:lpstr>
      <vt:lpstr>PowerPoint Presentation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Experimentation</vt:lpstr>
      <vt:lpstr>Experimentation</vt:lpstr>
      <vt:lpstr>Experimentation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PowerPoint Presentation</vt:lpstr>
      <vt:lpstr>Two Approaches to Address These Challenges</vt:lpstr>
      <vt:lpstr>Two Approaches to Address These Challenges</vt:lpstr>
      <vt:lpstr>Two Approaches to Address These Challenges</vt:lpstr>
      <vt:lpstr>Structural Causal Models</vt:lpstr>
      <vt:lpstr>Structural Causal Models</vt:lpstr>
      <vt:lpstr>Structural Causal Models</vt:lpstr>
      <vt:lpstr>Structural Causal Models</vt:lpstr>
      <vt:lpstr>Causal Graphs</vt:lpstr>
      <vt:lpstr>Causal Graphs</vt:lpstr>
      <vt:lpstr>Causal Graphs</vt:lpstr>
      <vt:lpstr>Interventions</vt:lpstr>
      <vt:lpstr>Interventions</vt:lpstr>
      <vt:lpstr>Interventions</vt:lpstr>
      <vt:lpstr>PowerPoint Presentation</vt:lpstr>
      <vt:lpstr>Interventions</vt:lpstr>
      <vt:lpstr>Interventions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Conceptual Findings</vt:lpstr>
      <vt:lpstr>PowerPoint Presentation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PowerPoint Presentation</vt:lpstr>
      <vt:lpstr>How to Get Causal Graphs</vt:lpstr>
      <vt:lpstr>How to Get Causal Graphs</vt:lpstr>
      <vt:lpstr>How to Get Causal Graphs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PowerPoint Presentation</vt:lpstr>
      <vt:lpstr>Causal Graphs and (Conditional) Independencies</vt:lpstr>
      <vt:lpstr>Constraint Based Causal Discovery</vt:lpstr>
      <vt:lpstr>Constraint Based Causal Discovery</vt:lpstr>
      <vt:lpstr>Constraint Based Causal Discovery</vt:lpstr>
      <vt:lpstr>Constraint Based Causal Discovery</vt:lpstr>
      <vt:lpstr>Constraint Based Causal Discovery</vt:lpstr>
      <vt:lpstr>PowerPoint Presentation</vt:lpstr>
      <vt:lpstr>Required Assumptions</vt:lpstr>
      <vt:lpstr>Required Assumptions</vt:lpstr>
      <vt:lpstr>Some Famous Algorithms</vt:lpstr>
      <vt:lpstr>Two Main Approaches of Causal Discovery</vt:lpstr>
      <vt:lpstr>PowerPoint Presentation</vt:lpstr>
      <vt:lpstr>PowerPoint Presentation</vt:lpstr>
      <vt:lpstr>Causal Discovery in Time Series</vt:lpstr>
      <vt:lpstr>Causal Discovery in Time Series</vt:lpstr>
      <vt:lpstr>Alternative Concept: Granger Causality</vt:lpstr>
      <vt:lpstr>State of the art: see Runge et al. NatComm 2019</vt:lpstr>
      <vt:lpstr>Real world challenges: see Runge et al. NatComm 2019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329</cp:revision>
  <dcterms:created xsi:type="dcterms:W3CDTF">2010-04-12T23:12:02Z</dcterms:created>
  <dcterms:modified xsi:type="dcterms:W3CDTF">2021-11-04T16:54:16Z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